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74" r:id="rId7"/>
    <p:sldId id="273" r:id="rId8"/>
    <p:sldId id="272" r:id="rId9"/>
    <p:sldId id="276" r:id="rId10"/>
    <p:sldId id="282" r:id="rId11"/>
    <p:sldId id="283" r:id="rId12"/>
    <p:sldId id="260" r:id="rId13"/>
    <p:sldId id="258" r:id="rId14"/>
    <p:sldId id="284" r:id="rId15"/>
    <p:sldId id="307" r:id="rId16"/>
    <p:sldId id="308" r:id="rId17"/>
    <p:sldId id="285" r:id="rId18"/>
    <p:sldId id="309" r:id="rId19"/>
    <p:sldId id="310" r:id="rId20"/>
    <p:sldId id="311" r:id="rId21"/>
    <p:sldId id="312" r:id="rId22"/>
    <p:sldId id="313" r:id="rId23"/>
    <p:sldId id="286" r:id="rId24"/>
    <p:sldId id="287" r:id="rId25"/>
    <p:sldId id="259" r:id="rId26"/>
    <p:sldId id="268" r:id="rId27"/>
    <p:sldId id="314" r:id="rId28"/>
    <p:sldId id="315" r:id="rId29"/>
    <p:sldId id="316" r:id="rId30"/>
    <p:sldId id="261" r:id="rId31"/>
    <p:sldId id="277" r:id="rId32"/>
    <p:sldId id="306" r:id="rId33"/>
    <p:sldId id="317" r:id="rId34"/>
    <p:sldId id="265"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275" r:id="rId54"/>
    <p:sldId id="264" r:id="rId55"/>
    <p:sldId id="318" r:id="rId56"/>
    <p:sldId id="278"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01F205-070A-3B37-E353-AC10F3A36703}" v="74" dt="2023-09-22T16:58:57.642"/>
    <p1510:client id="{3B7A0EEC-4E52-E1EF-2C2B-0052E05A8E03}" v="149" dt="2023-09-22T06:02:35.862"/>
    <p1510:client id="{5D33E086-088A-89D3-0681-CA6D0F5D4923}" v="286" dt="2023-09-21T19:06:03.866"/>
    <p1510:client id="{9FFD6773-E0DC-EF24-9566-754658B15AAE}" v="3" dt="2023-09-22T06:17:45.445"/>
    <p1510:client id="{B4BB0781-AD7A-FCC6-7DFA-4A83D5486068}" v="990" dt="2023-09-25T05:27:36.916"/>
    <p1510:client id="{B6DD31AB-7003-2BE4-E15B-A4FF8CA5FDF3}" v="17" dt="2023-09-21T14:57:20.781"/>
    <p1510:client id="{C4D245AA-7BC1-5479-B66B-9EC462B3AD13}" v="157" dt="2023-09-21T19:56:51.726"/>
    <p1510:client id="{CC8DD4E2-03BF-1EE0-420F-5D4448BDBB65}" v="14" dt="2023-09-22T07:15:06.623"/>
    <p1510:client id="{D4D9AC4B-D055-15A3-6BBA-B357FCFCB2B3}" v="97" dt="2023-09-22T17:05:11.100"/>
    <p1510:client id="{F481BC4A-94FE-3AA8-E888-AB7167F84EAA}" v="4" dt="2023-09-21T15:17:30.1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002F11-DB8A-4CE7-A23F-FE1A015F363D}"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DDCF636-3714-45F9-9149-CA2AD74C82A1}">
      <dgm:prSet/>
      <dgm:spPr/>
      <dgm:t>
        <a:bodyPr/>
        <a:lstStyle/>
        <a:p>
          <a:pPr>
            <a:lnSpc>
              <a:spcPct val="100000"/>
            </a:lnSpc>
            <a:defRPr cap="all"/>
          </a:pPr>
          <a:r>
            <a:rPr lang="en-US">
              <a:latin typeface="Calibri Light"/>
              <a:cs typeface="Calibri Light"/>
            </a:rPr>
            <a:t>GHN Resources</a:t>
          </a:r>
        </a:p>
      </dgm:t>
    </dgm:pt>
    <dgm:pt modelId="{43435E14-DE1E-4935-ADBD-8EDA66E68D8D}" type="parTrans" cxnId="{D9369A11-8730-4BAA-BAB2-2A5CCEB44201}">
      <dgm:prSet/>
      <dgm:spPr/>
      <dgm:t>
        <a:bodyPr/>
        <a:lstStyle/>
        <a:p>
          <a:endParaRPr lang="en-US"/>
        </a:p>
      </dgm:t>
    </dgm:pt>
    <dgm:pt modelId="{D8E5C9E1-EC02-4045-BF40-C6C9980FA3FC}" type="sibTrans" cxnId="{D9369A11-8730-4BAA-BAB2-2A5CCEB44201}">
      <dgm:prSet/>
      <dgm:spPr/>
      <dgm:t>
        <a:bodyPr/>
        <a:lstStyle/>
        <a:p>
          <a:endParaRPr lang="en-US"/>
        </a:p>
      </dgm:t>
    </dgm:pt>
    <dgm:pt modelId="{758B64EA-773E-45D6-8C84-C101093DB315}">
      <dgm:prSet/>
      <dgm:spPr/>
      <dgm:t>
        <a:bodyPr/>
        <a:lstStyle/>
        <a:p>
          <a:pPr>
            <a:lnSpc>
              <a:spcPct val="100000"/>
            </a:lnSpc>
            <a:defRPr cap="all"/>
          </a:pPr>
          <a:r>
            <a:rPr lang="en-US">
              <a:latin typeface="Calibri Light"/>
              <a:cs typeface="Calibri Light"/>
            </a:rPr>
            <a:t>The Future of Safety in Bush Flying</a:t>
          </a:r>
        </a:p>
      </dgm:t>
    </dgm:pt>
    <dgm:pt modelId="{0E3E0CCB-9D55-4033-A81A-D15D264CA4E4}" type="parTrans" cxnId="{7FB0DFE3-27E5-4F4F-B647-35AB35AD59F7}">
      <dgm:prSet/>
      <dgm:spPr/>
      <dgm:t>
        <a:bodyPr/>
        <a:lstStyle/>
        <a:p>
          <a:endParaRPr lang="en-US"/>
        </a:p>
      </dgm:t>
    </dgm:pt>
    <dgm:pt modelId="{60381858-9541-4C80-B1FA-3A9253469BD2}" type="sibTrans" cxnId="{7FB0DFE3-27E5-4F4F-B647-35AB35AD59F7}">
      <dgm:prSet/>
      <dgm:spPr/>
      <dgm:t>
        <a:bodyPr/>
        <a:lstStyle/>
        <a:p>
          <a:endParaRPr lang="en-US"/>
        </a:p>
      </dgm:t>
    </dgm:pt>
    <dgm:pt modelId="{CD09640A-8B85-4504-B773-825144273E24}">
      <dgm:prSet/>
      <dgm:spPr/>
      <dgm:t>
        <a:bodyPr/>
        <a:lstStyle/>
        <a:p>
          <a:pPr>
            <a:lnSpc>
              <a:spcPct val="100000"/>
            </a:lnSpc>
            <a:defRPr cap="all"/>
          </a:pPr>
          <a:r>
            <a:rPr lang="en-US">
              <a:latin typeface="Calibri Light" panose="020F0302020204030204"/>
            </a:rPr>
            <a:t>Health</a:t>
          </a:r>
          <a:r>
            <a:rPr lang="en-US">
              <a:latin typeface="Calibri Light"/>
              <a:cs typeface="Calibri Light"/>
            </a:rPr>
            <a:t>, Wellbeing, and Wellness in Bush Operations</a:t>
          </a:r>
          <a:endParaRPr lang="en-US">
            <a:latin typeface="Gill Sans MT"/>
          </a:endParaRPr>
        </a:p>
      </dgm:t>
    </dgm:pt>
    <dgm:pt modelId="{4A02BD13-57F5-4E0B-ABA9-7DBB4ACAB6F5}" type="parTrans" cxnId="{66287E1B-68CF-4437-957A-86906D7AA0E1}">
      <dgm:prSet/>
      <dgm:spPr/>
      <dgm:t>
        <a:bodyPr/>
        <a:lstStyle/>
        <a:p>
          <a:endParaRPr lang="en-US"/>
        </a:p>
      </dgm:t>
    </dgm:pt>
    <dgm:pt modelId="{4F747346-89FD-4286-9CA8-0ACE0704062E}" type="sibTrans" cxnId="{66287E1B-68CF-4437-957A-86906D7AA0E1}">
      <dgm:prSet/>
      <dgm:spPr/>
      <dgm:t>
        <a:bodyPr/>
        <a:lstStyle/>
        <a:p>
          <a:endParaRPr lang="en-US"/>
        </a:p>
      </dgm:t>
    </dgm:pt>
    <dgm:pt modelId="{4E92E49B-2787-461A-9CF8-CF0601178213}" type="pres">
      <dgm:prSet presAssocID="{E4002F11-DB8A-4CE7-A23F-FE1A015F363D}" presName="root" presStyleCnt="0">
        <dgm:presLayoutVars>
          <dgm:dir/>
          <dgm:resizeHandles val="exact"/>
        </dgm:presLayoutVars>
      </dgm:prSet>
      <dgm:spPr/>
    </dgm:pt>
    <dgm:pt modelId="{1339A4B4-E205-47F7-9097-07BF8DF81E82}" type="pres">
      <dgm:prSet presAssocID="{CDDCF636-3714-45F9-9149-CA2AD74C82A1}" presName="compNode" presStyleCnt="0"/>
      <dgm:spPr/>
    </dgm:pt>
    <dgm:pt modelId="{5F9C2248-134D-4B74-BC19-7D25F49CF631}" type="pres">
      <dgm:prSet presAssocID="{CDDCF636-3714-45F9-9149-CA2AD74C82A1}" presName="iconBgRect" presStyleLbl="bgShp" presStyleIdx="0" presStyleCnt="3"/>
      <dgm:spPr>
        <a:solidFill>
          <a:schemeClr val="accent1"/>
        </a:solidFill>
      </dgm:spPr>
    </dgm:pt>
    <dgm:pt modelId="{4F66D0B5-9037-4097-94E9-B59D5457FE14}" type="pres">
      <dgm:prSet presAssocID="{CDDCF636-3714-45F9-9149-CA2AD74C82A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art Phone"/>
        </a:ext>
      </dgm:extLst>
    </dgm:pt>
    <dgm:pt modelId="{66AF05F4-503F-4026-9113-25F89C755ACD}" type="pres">
      <dgm:prSet presAssocID="{CDDCF636-3714-45F9-9149-CA2AD74C82A1}" presName="spaceRect" presStyleCnt="0"/>
      <dgm:spPr/>
    </dgm:pt>
    <dgm:pt modelId="{EEC8C039-5641-45CF-95CA-A8E9EA312C12}" type="pres">
      <dgm:prSet presAssocID="{CDDCF636-3714-45F9-9149-CA2AD74C82A1}" presName="textRect" presStyleLbl="revTx" presStyleIdx="0" presStyleCnt="3">
        <dgm:presLayoutVars>
          <dgm:chMax val="1"/>
          <dgm:chPref val="1"/>
        </dgm:presLayoutVars>
      </dgm:prSet>
      <dgm:spPr/>
    </dgm:pt>
    <dgm:pt modelId="{2057F233-D2EA-421A-B46C-C63EAD80215D}" type="pres">
      <dgm:prSet presAssocID="{D8E5C9E1-EC02-4045-BF40-C6C9980FA3FC}" presName="sibTrans" presStyleCnt="0"/>
      <dgm:spPr/>
    </dgm:pt>
    <dgm:pt modelId="{1C41DABD-C591-49E5-80EB-8E76DC68442D}" type="pres">
      <dgm:prSet presAssocID="{758B64EA-773E-45D6-8C84-C101093DB315}" presName="compNode" presStyleCnt="0"/>
      <dgm:spPr/>
    </dgm:pt>
    <dgm:pt modelId="{308DE574-186A-4398-811C-D7A3A885F18F}" type="pres">
      <dgm:prSet presAssocID="{758B64EA-773E-45D6-8C84-C101093DB315}" presName="iconBgRect" presStyleLbl="bgShp" presStyleIdx="1" presStyleCnt="3"/>
      <dgm:spPr/>
    </dgm:pt>
    <dgm:pt modelId="{FD830BA4-F5C2-4B02-8F9F-18AA9CE9B4FC}" type="pres">
      <dgm:prSet presAssocID="{758B64EA-773E-45D6-8C84-C101093DB31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irplane"/>
        </a:ext>
      </dgm:extLst>
    </dgm:pt>
    <dgm:pt modelId="{40D55CB0-5193-49A1-BBB8-2B20DF04A8B3}" type="pres">
      <dgm:prSet presAssocID="{758B64EA-773E-45D6-8C84-C101093DB315}" presName="spaceRect" presStyleCnt="0"/>
      <dgm:spPr/>
    </dgm:pt>
    <dgm:pt modelId="{DD4164AC-8630-404C-A0B1-DD4659C9258C}" type="pres">
      <dgm:prSet presAssocID="{758B64EA-773E-45D6-8C84-C101093DB315}" presName="textRect" presStyleLbl="revTx" presStyleIdx="1" presStyleCnt="3">
        <dgm:presLayoutVars>
          <dgm:chMax val="1"/>
          <dgm:chPref val="1"/>
        </dgm:presLayoutVars>
      </dgm:prSet>
      <dgm:spPr/>
    </dgm:pt>
    <dgm:pt modelId="{5353E2D8-A48E-40CA-BE6D-4C39E68E7022}" type="pres">
      <dgm:prSet presAssocID="{60381858-9541-4C80-B1FA-3A9253469BD2}" presName="sibTrans" presStyleCnt="0"/>
      <dgm:spPr/>
    </dgm:pt>
    <dgm:pt modelId="{37827182-609D-4092-AAC5-1E645D8757DF}" type="pres">
      <dgm:prSet presAssocID="{CD09640A-8B85-4504-B773-825144273E24}" presName="compNode" presStyleCnt="0"/>
      <dgm:spPr/>
    </dgm:pt>
    <dgm:pt modelId="{62648EF8-3112-431F-9B22-0CA801C7AB90}" type="pres">
      <dgm:prSet presAssocID="{CD09640A-8B85-4504-B773-825144273E24}" presName="iconBgRect" presStyleLbl="bgShp" presStyleIdx="2" presStyleCnt="3"/>
      <dgm:spPr/>
    </dgm:pt>
    <dgm:pt modelId="{75726E7E-D101-405D-95FF-F037D90BF183}" type="pres">
      <dgm:prSet presAssocID="{CD09640A-8B85-4504-B773-825144273E2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8A935782-B412-41A3-AABB-CCB8B6752B6A}" type="pres">
      <dgm:prSet presAssocID="{CD09640A-8B85-4504-B773-825144273E24}" presName="spaceRect" presStyleCnt="0"/>
      <dgm:spPr/>
    </dgm:pt>
    <dgm:pt modelId="{B0064A15-C80D-4CB2-B91D-37BA2ECDABEE}" type="pres">
      <dgm:prSet presAssocID="{CD09640A-8B85-4504-B773-825144273E24}" presName="textRect" presStyleLbl="revTx" presStyleIdx="2" presStyleCnt="3">
        <dgm:presLayoutVars>
          <dgm:chMax val="1"/>
          <dgm:chPref val="1"/>
        </dgm:presLayoutVars>
      </dgm:prSet>
      <dgm:spPr/>
    </dgm:pt>
  </dgm:ptLst>
  <dgm:cxnLst>
    <dgm:cxn modelId="{D9369A11-8730-4BAA-BAB2-2A5CCEB44201}" srcId="{E4002F11-DB8A-4CE7-A23F-FE1A015F363D}" destId="{CDDCF636-3714-45F9-9149-CA2AD74C82A1}" srcOrd="0" destOrd="0" parTransId="{43435E14-DE1E-4935-ADBD-8EDA66E68D8D}" sibTransId="{D8E5C9E1-EC02-4045-BF40-C6C9980FA3FC}"/>
    <dgm:cxn modelId="{66287E1B-68CF-4437-957A-86906D7AA0E1}" srcId="{E4002F11-DB8A-4CE7-A23F-FE1A015F363D}" destId="{CD09640A-8B85-4504-B773-825144273E24}" srcOrd="2" destOrd="0" parTransId="{4A02BD13-57F5-4E0B-ABA9-7DBB4ACAB6F5}" sibTransId="{4F747346-89FD-4286-9CA8-0ACE0704062E}"/>
    <dgm:cxn modelId="{459A6782-C033-4304-AAF8-BF7C0C99A4EB}" type="presOf" srcId="{CD09640A-8B85-4504-B773-825144273E24}" destId="{B0064A15-C80D-4CB2-B91D-37BA2ECDABEE}" srcOrd="0" destOrd="0" presId="urn:microsoft.com/office/officeart/2018/5/layout/IconCircleLabelList"/>
    <dgm:cxn modelId="{DFCDF48F-A2A7-44C6-B0C4-BB7DCB581A54}" type="presOf" srcId="{CDDCF636-3714-45F9-9149-CA2AD74C82A1}" destId="{EEC8C039-5641-45CF-95CA-A8E9EA312C12}" srcOrd="0" destOrd="0" presId="urn:microsoft.com/office/officeart/2018/5/layout/IconCircleLabelList"/>
    <dgm:cxn modelId="{37E48DBA-C3F9-4EDC-B9BC-FC02A7B221DC}" type="presOf" srcId="{758B64EA-773E-45D6-8C84-C101093DB315}" destId="{DD4164AC-8630-404C-A0B1-DD4659C9258C}" srcOrd="0" destOrd="0" presId="urn:microsoft.com/office/officeart/2018/5/layout/IconCircleLabelList"/>
    <dgm:cxn modelId="{7FB0DFE3-27E5-4F4F-B647-35AB35AD59F7}" srcId="{E4002F11-DB8A-4CE7-A23F-FE1A015F363D}" destId="{758B64EA-773E-45D6-8C84-C101093DB315}" srcOrd="1" destOrd="0" parTransId="{0E3E0CCB-9D55-4033-A81A-D15D264CA4E4}" sibTransId="{60381858-9541-4C80-B1FA-3A9253469BD2}"/>
    <dgm:cxn modelId="{FE8CD8F1-C31E-4DFA-BA3A-DE0E79B5E499}" type="presOf" srcId="{E4002F11-DB8A-4CE7-A23F-FE1A015F363D}" destId="{4E92E49B-2787-461A-9CF8-CF0601178213}" srcOrd="0" destOrd="0" presId="urn:microsoft.com/office/officeart/2018/5/layout/IconCircleLabelList"/>
    <dgm:cxn modelId="{09763B5F-910A-4804-B922-8BF82EB58796}" type="presParOf" srcId="{4E92E49B-2787-461A-9CF8-CF0601178213}" destId="{1339A4B4-E205-47F7-9097-07BF8DF81E82}" srcOrd="0" destOrd="0" presId="urn:microsoft.com/office/officeart/2018/5/layout/IconCircleLabelList"/>
    <dgm:cxn modelId="{2F8D9DF4-C91C-45F8-9ADB-385295AB5738}" type="presParOf" srcId="{1339A4B4-E205-47F7-9097-07BF8DF81E82}" destId="{5F9C2248-134D-4B74-BC19-7D25F49CF631}" srcOrd="0" destOrd="0" presId="urn:microsoft.com/office/officeart/2018/5/layout/IconCircleLabelList"/>
    <dgm:cxn modelId="{B6385176-67D1-44EE-A40D-4A320760E004}" type="presParOf" srcId="{1339A4B4-E205-47F7-9097-07BF8DF81E82}" destId="{4F66D0B5-9037-4097-94E9-B59D5457FE14}" srcOrd="1" destOrd="0" presId="urn:microsoft.com/office/officeart/2018/5/layout/IconCircleLabelList"/>
    <dgm:cxn modelId="{90FFF19D-322E-475C-9EEA-D1175B95C38E}" type="presParOf" srcId="{1339A4B4-E205-47F7-9097-07BF8DF81E82}" destId="{66AF05F4-503F-4026-9113-25F89C755ACD}" srcOrd="2" destOrd="0" presId="urn:microsoft.com/office/officeart/2018/5/layout/IconCircleLabelList"/>
    <dgm:cxn modelId="{9396F039-439E-4C9A-8071-2EEF563D2378}" type="presParOf" srcId="{1339A4B4-E205-47F7-9097-07BF8DF81E82}" destId="{EEC8C039-5641-45CF-95CA-A8E9EA312C12}" srcOrd="3" destOrd="0" presId="urn:microsoft.com/office/officeart/2018/5/layout/IconCircleLabelList"/>
    <dgm:cxn modelId="{D2FAB29B-BDD8-407F-99AE-F78BDB75EEAA}" type="presParOf" srcId="{4E92E49B-2787-461A-9CF8-CF0601178213}" destId="{2057F233-D2EA-421A-B46C-C63EAD80215D}" srcOrd="1" destOrd="0" presId="urn:microsoft.com/office/officeart/2018/5/layout/IconCircleLabelList"/>
    <dgm:cxn modelId="{8E61BCAD-38F7-4462-9F5F-841395F938E8}" type="presParOf" srcId="{4E92E49B-2787-461A-9CF8-CF0601178213}" destId="{1C41DABD-C591-49E5-80EB-8E76DC68442D}" srcOrd="2" destOrd="0" presId="urn:microsoft.com/office/officeart/2018/5/layout/IconCircleLabelList"/>
    <dgm:cxn modelId="{DAC250FF-D65B-4478-9E8D-B3E348B2F2E4}" type="presParOf" srcId="{1C41DABD-C591-49E5-80EB-8E76DC68442D}" destId="{308DE574-186A-4398-811C-D7A3A885F18F}" srcOrd="0" destOrd="0" presId="urn:microsoft.com/office/officeart/2018/5/layout/IconCircleLabelList"/>
    <dgm:cxn modelId="{42C52F0E-9214-44BC-B997-739B30FEE91F}" type="presParOf" srcId="{1C41DABD-C591-49E5-80EB-8E76DC68442D}" destId="{FD830BA4-F5C2-4B02-8F9F-18AA9CE9B4FC}" srcOrd="1" destOrd="0" presId="urn:microsoft.com/office/officeart/2018/5/layout/IconCircleLabelList"/>
    <dgm:cxn modelId="{BFF2F386-A9A8-40CC-A5AB-0A731234D85F}" type="presParOf" srcId="{1C41DABD-C591-49E5-80EB-8E76DC68442D}" destId="{40D55CB0-5193-49A1-BBB8-2B20DF04A8B3}" srcOrd="2" destOrd="0" presId="urn:microsoft.com/office/officeart/2018/5/layout/IconCircleLabelList"/>
    <dgm:cxn modelId="{B2F479DC-83A4-4DDF-A96E-E5BBDD6D6DD1}" type="presParOf" srcId="{1C41DABD-C591-49E5-80EB-8E76DC68442D}" destId="{DD4164AC-8630-404C-A0B1-DD4659C9258C}" srcOrd="3" destOrd="0" presId="urn:microsoft.com/office/officeart/2018/5/layout/IconCircleLabelList"/>
    <dgm:cxn modelId="{C6AA7ED6-26E9-43DE-A018-44D4348B0048}" type="presParOf" srcId="{4E92E49B-2787-461A-9CF8-CF0601178213}" destId="{5353E2D8-A48E-40CA-BE6D-4C39E68E7022}" srcOrd="3" destOrd="0" presId="urn:microsoft.com/office/officeart/2018/5/layout/IconCircleLabelList"/>
    <dgm:cxn modelId="{F3414C54-F7F1-4FBA-B62B-D7614C11DF69}" type="presParOf" srcId="{4E92E49B-2787-461A-9CF8-CF0601178213}" destId="{37827182-609D-4092-AAC5-1E645D8757DF}" srcOrd="4" destOrd="0" presId="urn:microsoft.com/office/officeart/2018/5/layout/IconCircleLabelList"/>
    <dgm:cxn modelId="{55249DC3-1EFE-40A7-8D38-55EA56BEC1B1}" type="presParOf" srcId="{37827182-609D-4092-AAC5-1E645D8757DF}" destId="{62648EF8-3112-431F-9B22-0CA801C7AB90}" srcOrd="0" destOrd="0" presId="urn:microsoft.com/office/officeart/2018/5/layout/IconCircleLabelList"/>
    <dgm:cxn modelId="{A3FE355A-4855-4938-AA18-11E8E7E69D64}" type="presParOf" srcId="{37827182-609D-4092-AAC5-1E645D8757DF}" destId="{75726E7E-D101-405D-95FF-F037D90BF183}" srcOrd="1" destOrd="0" presId="urn:microsoft.com/office/officeart/2018/5/layout/IconCircleLabelList"/>
    <dgm:cxn modelId="{D3393EFC-9DDE-485F-AFF4-48DB721C7C9C}" type="presParOf" srcId="{37827182-609D-4092-AAC5-1E645D8757DF}" destId="{8A935782-B412-41A3-AABB-CCB8B6752B6A}" srcOrd="2" destOrd="0" presId="urn:microsoft.com/office/officeart/2018/5/layout/IconCircleLabelList"/>
    <dgm:cxn modelId="{D2A6AF36-0947-4275-92BC-7A48A460E70F}" type="presParOf" srcId="{37827182-609D-4092-AAC5-1E645D8757DF}" destId="{B0064A15-C80D-4CB2-B91D-37BA2ECDABEE}"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9C2248-134D-4B74-BC19-7D25F49CF631}">
      <dsp:nvSpPr>
        <dsp:cNvPr id="0" name=""/>
        <dsp:cNvSpPr/>
      </dsp:nvSpPr>
      <dsp:spPr>
        <a:xfrm>
          <a:off x="635299" y="151652"/>
          <a:ext cx="1852875" cy="1852875"/>
        </a:xfrm>
        <a:prstGeom prst="ellipse">
          <a:avLst/>
        </a:prstGeom>
        <a:solidFill>
          <a:schemeClr val="accent1"/>
        </a:solidFill>
        <a:ln>
          <a:noFill/>
        </a:ln>
        <a:effectLst/>
      </dsp:spPr>
      <dsp:style>
        <a:lnRef idx="0">
          <a:scrgbClr r="0" g="0" b="0"/>
        </a:lnRef>
        <a:fillRef idx="1">
          <a:scrgbClr r="0" g="0" b="0"/>
        </a:fillRef>
        <a:effectRef idx="0">
          <a:scrgbClr r="0" g="0" b="0"/>
        </a:effectRef>
        <a:fontRef idx="minor"/>
      </dsp:style>
    </dsp:sp>
    <dsp:sp modelId="{4F66D0B5-9037-4097-94E9-B59D5457FE14}">
      <dsp:nvSpPr>
        <dsp:cNvPr id="0" name=""/>
        <dsp:cNvSpPr/>
      </dsp:nvSpPr>
      <dsp:spPr>
        <a:xfrm>
          <a:off x="1030174" y="546527"/>
          <a:ext cx="1063125" cy="1063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C8C039-5641-45CF-95CA-A8E9EA312C12}">
      <dsp:nvSpPr>
        <dsp:cNvPr id="0" name=""/>
        <dsp:cNvSpPr/>
      </dsp:nvSpPr>
      <dsp:spPr>
        <a:xfrm>
          <a:off x="42987" y="2581653"/>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latin typeface="Calibri Light"/>
              <a:cs typeface="Calibri Light"/>
            </a:rPr>
            <a:t>GHN Resources</a:t>
          </a:r>
        </a:p>
      </dsp:txBody>
      <dsp:txXfrm>
        <a:off x="42987" y="2581653"/>
        <a:ext cx="3037500" cy="720000"/>
      </dsp:txXfrm>
    </dsp:sp>
    <dsp:sp modelId="{308DE574-186A-4398-811C-D7A3A885F18F}">
      <dsp:nvSpPr>
        <dsp:cNvPr id="0" name=""/>
        <dsp:cNvSpPr/>
      </dsp:nvSpPr>
      <dsp:spPr>
        <a:xfrm>
          <a:off x="4204362" y="151652"/>
          <a:ext cx="1852875" cy="185287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830BA4-F5C2-4B02-8F9F-18AA9CE9B4FC}">
      <dsp:nvSpPr>
        <dsp:cNvPr id="0" name=""/>
        <dsp:cNvSpPr/>
      </dsp:nvSpPr>
      <dsp:spPr>
        <a:xfrm>
          <a:off x="4599237" y="546527"/>
          <a:ext cx="1063125" cy="1063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4164AC-8630-404C-A0B1-DD4659C9258C}">
      <dsp:nvSpPr>
        <dsp:cNvPr id="0" name=""/>
        <dsp:cNvSpPr/>
      </dsp:nvSpPr>
      <dsp:spPr>
        <a:xfrm>
          <a:off x="3612049" y="2581653"/>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latin typeface="Calibri Light"/>
              <a:cs typeface="Calibri Light"/>
            </a:rPr>
            <a:t>The Future of Safety in Bush Flying</a:t>
          </a:r>
        </a:p>
      </dsp:txBody>
      <dsp:txXfrm>
        <a:off x="3612049" y="2581653"/>
        <a:ext cx="3037500" cy="720000"/>
      </dsp:txXfrm>
    </dsp:sp>
    <dsp:sp modelId="{62648EF8-3112-431F-9B22-0CA801C7AB90}">
      <dsp:nvSpPr>
        <dsp:cNvPr id="0" name=""/>
        <dsp:cNvSpPr/>
      </dsp:nvSpPr>
      <dsp:spPr>
        <a:xfrm>
          <a:off x="7773425" y="151652"/>
          <a:ext cx="1852875" cy="185287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726E7E-D101-405D-95FF-F037D90BF183}">
      <dsp:nvSpPr>
        <dsp:cNvPr id="0" name=""/>
        <dsp:cNvSpPr/>
      </dsp:nvSpPr>
      <dsp:spPr>
        <a:xfrm>
          <a:off x="8168300" y="546527"/>
          <a:ext cx="1063125" cy="1063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064A15-C80D-4CB2-B91D-37BA2ECDABEE}">
      <dsp:nvSpPr>
        <dsp:cNvPr id="0" name=""/>
        <dsp:cNvSpPr/>
      </dsp:nvSpPr>
      <dsp:spPr>
        <a:xfrm>
          <a:off x="7181112" y="2581653"/>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latin typeface="Calibri Light" panose="020F0302020204030204"/>
            </a:rPr>
            <a:t>Health</a:t>
          </a:r>
          <a:r>
            <a:rPr lang="en-US" sz="1800" kern="1200">
              <a:latin typeface="Calibri Light"/>
              <a:cs typeface="Calibri Light"/>
            </a:rPr>
            <a:t>, Wellbeing, and Wellness in Bush Operations</a:t>
          </a:r>
          <a:endParaRPr lang="en-US" sz="1800" kern="1200">
            <a:latin typeface="Gill Sans MT"/>
          </a:endParaRPr>
        </a:p>
      </dsp:txBody>
      <dsp:txXfrm>
        <a:off x="7181112" y="2581653"/>
        <a:ext cx="30375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4CA72-4FB1-EDD6-52DA-4C564F3FCA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4C6B75-00BD-7BFB-08AC-A034DAE802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BB7897-4048-E5EF-2605-0A83CE900185}"/>
              </a:ext>
            </a:extLst>
          </p:cNvPr>
          <p:cNvSpPr>
            <a:spLocks noGrp="1"/>
          </p:cNvSpPr>
          <p:nvPr>
            <p:ph type="dt" sz="half" idx="10"/>
          </p:nvPr>
        </p:nvSpPr>
        <p:spPr/>
        <p:txBody>
          <a:bodyPr/>
          <a:lstStyle/>
          <a:p>
            <a:fld id="{680D5128-637C-4F1D-B361-21156BD1ACDC}" type="datetimeFigureOut">
              <a:rPr lang="en-US" smtClean="0"/>
              <a:t>9/25/2023</a:t>
            </a:fld>
            <a:endParaRPr lang="en-US"/>
          </a:p>
        </p:txBody>
      </p:sp>
      <p:sp>
        <p:nvSpPr>
          <p:cNvPr id="5" name="Footer Placeholder 4">
            <a:extLst>
              <a:ext uri="{FF2B5EF4-FFF2-40B4-BE49-F238E27FC236}">
                <a16:creationId xmlns:a16="http://schemas.microsoft.com/office/drawing/2014/main" id="{7FCE63FC-6B50-AAE1-4981-7736DD4049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61E328-5F36-D802-C156-2D823C81F3B2}"/>
              </a:ext>
            </a:extLst>
          </p:cNvPr>
          <p:cNvSpPr>
            <a:spLocks noGrp="1"/>
          </p:cNvSpPr>
          <p:nvPr>
            <p:ph type="sldNum" sz="quarter" idx="12"/>
          </p:nvPr>
        </p:nvSpPr>
        <p:spPr/>
        <p:txBody>
          <a:bodyPr/>
          <a:lstStyle/>
          <a:p>
            <a:fld id="{80E42B2A-9DA6-47C8-A251-C3666270C777}" type="slidenum">
              <a:rPr lang="en-US" smtClean="0"/>
              <a:t>‹#›</a:t>
            </a:fld>
            <a:endParaRPr lang="en-US"/>
          </a:p>
        </p:txBody>
      </p:sp>
    </p:spTree>
    <p:extLst>
      <p:ext uri="{BB962C8B-B14F-4D97-AF65-F5344CB8AC3E}">
        <p14:creationId xmlns:p14="http://schemas.microsoft.com/office/powerpoint/2010/main" val="1057360831"/>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2FDD9-18A2-F3B5-FDB7-B3231714B1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A2DA14-79BA-7B6B-1DA9-3E024FCF13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B383C4-C2DD-9815-4FFB-58B404F04FE6}"/>
              </a:ext>
            </a:extLst>
          </p:cNvPr>
          <p:cNvSpPr>
            <a:spLocks noGrp="1"/>
          </p:cNvSpPr>
          <p:nvPr>
            <p:ph type="dt" sz="half" idx="10"/>
          </p:nvPr>
        </p:nvSpPr>
        <p:spPr/>
        <p:txBody>
          <a:bodyPr/>
          <a:lstStyle/>
          <a:p>
            <a:fld id="{680D5128-637C-4F1D-B361-21156BD1ACDC}" type="datetimeFigureOut">
              <a:rPr lang="en-US" smtClean="0"/>
              <a:t>9/25/2023</a:t>
            </a:fld>
            <a:endParaRPr lang="en-US"/>
          </a:p>
        </p:txBody>
      </p:sp>
      <p:sp>
        <p:nvSpPr>
          <p:cNvPr id="5" name="Footer Placeholder 4">
            <a:extLst>
              <a:ext uri="{FF2B5EF4-FFF2-40B4-BE49-F238E27FC236}">
                <a16:creationId xmlns:a16="http://schemas.microsoft.com/office/drawing/2014/main" id="{3226A923-9E1E-8664-8D13-63735E31E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F4045-8C12-63D1-7269-D0D7491E2C6E}"/>
              </a:ext>
            </a:extLst>
          </p:cNvPr>
          <p:cNvSpPr>
            <a:spLocks noGrp="1"/>
          </p:cNvSpPr>
          <p:nvPr>
            <p:ph type="sldNum" sz="quarter" idx="12"/>
          </p:nvPr>
        </p:nvSpPr>
        <p:spPr/>
        <p:txBody>
          <a:bodyPr/>
          <a:lstStyle/>
          <a:p>
            <a:fld id="{80E42B2A-9DA6-47C8-A251-C3666270C777}" type="slidenum">
              <a:rPr lang="en-US" smtClean="0"/>
              <a:t>‹#›</a:t>
            </a:fld>
            <a:endParaRPr lang="en-US"/>
          </a:p>
        </p:txBody>
      </p:sp>
    </p:spTree>
    <p:extLst>
      <p:ext uri="{BB962C8B-B14F-4D97-AF65-F5344CB8AC3E}">
        <p14:creationId xmlns:p14="http://schemas.microsoft.com/office/powerpoint/2010/main" val="1542613372"/>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971B76-B405-6C54-C5C7-6BE5251A58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0FC049-81E8-92C0-A6DC-8F4024F1D9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CB0F1C-7914-FEEA-B941-362CA3B64524}"/>
              </a:ext>
            </a:extLst>
          </p:cNvPr>
          <p:cNvSpPr>
            <a:spLocks noGrp="1"/>
          </p:cNvSpPr>
          <p:nvPr>
            <p:ph type="dt" sz="half" idx="10"/>
          </p:nvPr>
        </p:nvSpPr>
        <p:spPr/>
        <p:txBody>
          <a:bodyPr/>
          <a:lstStyle/>
          <a:p>
            <a:fld id="{680D5128-637C-4F1D-B361-21156BD1ACDC}" type="datetimeFigureOut">
              <a:rPr lang="en-US" smtClean="0"/>
              <a:t>9/25/2023</a:t>
            </a:fld>
            <a:endParaRPr lang="en-US"/>
          </a:p>
        </p:txBody>
      </p:sp>
      <p:sp>
        <p:nvSpPr>
          <p:cNvPr id="5" name="Footer Placeholder 4">
            <a:extLst>
              <a:ext uri="{FF2B5EF4-FFF2-40B4-BE49-F238E27FC236}">
                <a16:creationId xmlns:a16="http://schemas.microsoft.com/office/drawing/2014/main" id="{EDF75228-36D4-0939-FFCF-3194DBBF85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B76B6C-3B05-C759-35A8-E51D91DB0D79}"/>
              </a:ext>
            </a:extLst>
          </p:cNvPr>
          <p:cNvSpPr>
            <a:spLocks noGrp="1"/>
          </p:cNvSpPr>
          <p:nvPr>
            <p:ph type="sldNum" sz="quarter" idx="12"/>
          </p:nvPr>
        </p:nvSpPr>
        <p:spPr/>
        <p:txBody>
          <a:bodyPr/>
          <a:lstStyle/>
          <a:p>
            <a:fld id="{80E42B2A-9DA6-47C8-A251-C3666270C777}" type="slidenum">
              <a:rPr lang="en-US" smtClean="0"/>
              <a:t>‹#›</a:t>
            </a:fld>
            <a:endParaRPr lang="en-US"/>
          </a:p>
        </p:txBody>
      </p:sp>
    </p:spTree>
    <p:extLst>
      <p:ext uri="{BB962C8B-B14F-4D97-AF65-F5344CB8AC3E}">
        <p14:creationId xmlns:p14="http://schemas.microsoft.com/office/powerpoint/2010/main" val="283404891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3804A-4224-A9A8-0FBB-1231A4DF9D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65979F-3EF8-EF6F-37C4-3043415178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BC1379-4405-FF88-973F-8CB3F296F406}"/>
              </a:ext>
            </a:extLst>
          </p:cNvPr>
          <p:cNvSpPr>
            <a:spLocks noGrp="1"/>
          </p:cNvSpPr>
          <p:nvPr>
            <p:ph type="dt" sz="half" idx="10"/>
          </p:nvPr>
        </p:nvSpPr>
        <p:spPr/>
        <p:txBody>
          <a:bodyPr/>
          <a:lstStyle/>
          <a:p>
            <a:fld id="{680D5128-637C-4F1D-B361-21156BD1ACDC}" type="datetimeFigureOut">
              <a:rPr lang="en-US" smtClean="0"/>
              <a:t>9/25/2023</a:t>
            </a:fld>
            <a:endParaRPr lang="en-US"/>
          </a:p>
        </p:txBody>
      </p:sp>
      <p:sp>
        <p:nvSpPr>
          <p:cNvPr id="5" name="Footer Placeholder 4">
            <a:extLst>
              <a:ext uri="{FF2B5EF4-FFF2-40B4-BE49-F238E27FC236}">
                <a16:creationId xmlns:a16="http://schemas.microsoft.com/office/drawing/2014/main" id="{4B80E657-105E-B918-257F-9C83B1031C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7FDC9F-6866-2297-02BF-7777ACB2FB08}"/>
              </a:ext>
            </a:extLst>
          </p:cNvPr>
          <p:cNvSpPr>
            <a:spLocks noGrp="1"/>
          </p:cNvSpPr>
          <p:nvPr>
            <p:ph type="sldNum" sz="quarter" idx="12"/>
          </p:nvPr>
        </p:nvSpPr>
        <p:spPr/>
        <p:txBody>
          <a:bodyPr/>
          <a:lstStyle/>
          <a:p>
            <a:fld id="{80E42B2A-9DA6-47C8-A251-C3666270C777}" type="slidenum">
              <a:rPr lang="en-US" smtClean="0"/>
              <a:t>‹#›</a:t>
            </a:fld>
            <a:endParaRPr lang="en-US"/>
          </a:p>
        </p:txBody>
      </p:sp>
    </p:spTree>
    <p:extLst>
      <p:ext uri="{BB962C8B-B14F-4D97-AF65-F5344CB8AC3E}">
        <p14:creationId xmlns:p14="http://schemas.microsoft.com/office/powerpoint/2010/main" val="169652318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5B668-2D75-F296-B967-F5301EB645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7C2B18-7BE6-4F5A-F54A-C32ADE0A61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C62302-4CB4-5B69-C3CD-F457F518A5B8}"/>
              </a:ext>
            </a:extLst>
          </p:cNvPr>
          <p:cNvSpPr>
            <a:spLocks noGrp="1"/>
          </p:cNvSpPr>
          <p:nvPr>
            <p:ph type="dt" sz="half" idx="10"/>
          </p:nvPr>
        </p:nvSpPr>
        <p:spPr/>
        <p:txBody>
          <a:bodyPr/>
          <a:lstStyle/>
          <a:p>
            <a:fld id="{680D5128-637C-4F1D-B361-21156BD1ACDC}" type="datetimeFigureOut">
              <a:rPr lang="en-US" smtClean="0"/>
              <a:t>9/25/2023</a:t>
            </a:fld>
            <a:endParaRPr lang="en-US"/>
          </a:p>
        </p:txBody>
      </p:sp>
      <p:sp>
        <p:nvSpPr>
          <p:cNvPr id="5" name="Footer Placeholder 4">
            <a:extLst>
              <a:ext uri="{FF2B5EF4-FFF2-40B4-BE49-F238E27FC236}">
                <a16:creationId xmlns:a16="http://schemas.microsoft.com/office/drawing/2014/main" id="{D92A8635-7D09-1107-0659-5EC75576CA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A3BEC3-BB44-CCB4-861E-01EFAF53464F}"/>
              </a:ext>
            </a:extLst>
          </p:cNvPr>
          <p:cNvSpPr>
            <a:spLocks noGrp="1"/>
          </p:cNvSpPr>
          <p:nvPr>
            <p:ph type="sldNum" sz="quarter" idx="12"/>
          </p:nvPr>
        </p:nvSpPr>
        <p:spPr/>
        <p:txBody>
          <a:bodyPr/>
          <a:lstStyle/>
          <a:p>
            <a:fld id="{80E42B2A-9DA6-47C8-A251-C3666270C777}" type="slidenum">
              <a:rPr lang="en-US" smtClean="0"/>
              <a:t>‹#›</a:t>
            </a:fld>
            <a:endParaRPr lang="en-US"/>
          </a:p>
        </p:txBody>
      </p:sp>
    </p:spTree>
    <p:extLst>
      <p:ext uri="{BB962C8B-B14F-4D97-AF65-F5344CB8AC3E}">
        <p14:creationId xmlns:p14="http://schemas.microsoft.com/office/powerpoint/2010/main" val="325754328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0E362-E41C-DE00-D244-4F7D6DDEE2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A1368F-9644-13A7-93AD-A4F1483E48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DCEDCA-075B-7634-9210-BE370626D3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783B93-49D8-EF81-E0EE-DFAD7F5250A3}"/>
              </a:ext>
            </a:extLst>
          </p:cNvPr>
          <p:cNvSpPr>
            <a:spLocks noGrp="1"/>
          </p:cNvSpPr>
          <p:nvPr>
            <p:ph type="dt" sz="half" idx="10"/>
          </p:nvPr>
        </p:nvSpPr>
        <p:spPr/>
        <p:txBody>
          <a:bodyPr/>
          <a:lstStyle/>
          <a:p>
            <a:fld id="{680D5128-637C-4F1D-B361-21156BD1ACDC}" type="datetimeFigureOut">
              <a:rPr lang="en-US" smtClean="0"/>
              <a:t>9/25/2023</a:t>
            </a:fld>
            <a:endParaRPr lang="en-US"/>
          </a:p>
        </p:txBody>
      </p:sp>
      <p:sp>
        <p:nvSpPr>
          <p:cNvPr id="6" name="Footer Placeholder 5">
            <a:extLst>
              <a:ext uri="{FF2B5EF4-FFF2-40B4-BE49-F238E27FC236}">
                <a16:creationId xmlns:a16="http://schemas.microsoft.com/office/drawing/2014/main" id="{2D684B5E-25F5-B86C-1621-02459899F7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A5A1AA-6BE8-7E17-0E09-7DD63FA3C017}"/>
              </a:ext>
            </a:extLst>
          </p:cNvPr>
          <p:cNvSpPr>
            <a:spLocks noGrp="1"/>
          </p:cNvSpPr>
          <p:nvPr>
            <p:ph type="sldNum" sz="quarter" idx="12"/>
          </p:nvPr>
        </p:nvSpPr>
        <p:spPr/>
        <p:txBody>
          <a:bodyPr/>
          <a:lstStyle/>
          <a:p>
            <a:fld id="{80E42B2A-9DA6-47C8-A251-C3666270C777}" type="slidenum">
              <a:rPr lang="en-US" smtClean="0"/>
              <a:t>‹#›</a:t>
            </a:fld>
            <a:endParaRPr lang="en-US"/>
          </a:p>
        </p:txBody>
      </p:sp>
    </p:spTree>
    <p:extLst>
      <p:ext uri="{BB962C8B-B14F-4D97-AF65-F5344CB8AC3E}">
        <p14:creationId xmlns:p14="http://schemas.microsoft.com/office/powerpoint/2010/main" val="4242051372"/>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CD8C2-7E40-31F4-0F44-58CD4178AB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2BC95D-67DA-0C3D-6F8B-D606D7E95D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1D7C2F-DD77-2B52-066F-CA4A010D7D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89F62D-E098-D270-0EAB-4A5196C2D1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1D6F7E-C48A-6BFD-94DA-CAECB47219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57C933-7E41-0487-2ECF-B55FC246956B}"/>
              </a:ext>
            </a:extLst>
          </p:cNvPr>
          <p:cNvSpPr>
            <a:spLocks noGrp="1"/>
          </p:cNvSpPr>
          <p:nvPr>
            <p:ph type="dt" sz="half" idx="10"/>
          </p:nvPr>
        </p:nvSpPr>
        <p:spPr/>
        <p:txBody>
          <a:bodyPr/>
          <a:lstStyle/>
          <a:p>
            <a:fld id="{680D5128-637C-4F1D-B361-21156BD1ACDC}" type="datetimeFigureOut">
              <a:rPr lang="en-US" smtClean="0"/>
              <a:t>9/25/2023</a:t>
            </a:fld>
            <a:endParaRPr lang="en-US"/>
          </a:p>
        </p:txBody>
      </p:sp>
      <p:sp>
        <p:nvSpPr>
          <p:cNvPr id="8" name="Footer Placeholder 7">
            <a:extLst>
              <a:ext uri="{FF2B5EF4-FFF2-40B4-BE49-F238E27FC236}">
                <a16:creationId xmlns:a16="http://schemas.microsoft.com/office/drawing/2014/main" id="{37B671D9-6A4B-4B50-244C-913434C221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D68854-C0BD-795C-794B-61DA40A311C5}"/>
              </a:ext>
            </a:extLst>
          </p:cNvPr>
          <p:cNvSpPr>
            <a:spLocks noGrp="1"/>
          </p:cNvSpPr>
          <p:nvPr>
            <p:ph type="sldNum" sz="quarter" idx="12"/>
          </p:nvPr>
        </p:nvSpPr>
        <p:spPr/>
        <p:txBody>
          <a:bodyPr/>
          <a:lstStyle/>
          <a:p>
            <a:fld id="{80E42B2A-9DA6-47C8-A251-C3666270C777}" type="slidenum">
              <a:rPr lang="en-US" smtClean="0"/>
              <a:t>‹#›</a:t>
            </a:fld>
            <a:endParaRPr lang="en-US"/>
          </a:p>
        </p:txBody>
      </p:sp>
    </p:spTree>
    <p:extLst>
      <p:ext uri="{BB962C8B-B14F-4D97-AF65-F5344CB8AC3E}">
        <p14:creationId xmlns:p14="http://schemas.microsoft.com/office/powerpoint/2010/main" val="400959701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6638E-709C-8BB8-790C-4D077CCB5F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E833FA-1493-1BC7-8B74-7D8E7A83BC80}"/>
              </a:ext>
            </a:extLst>
          </p:cNvPr>
          <p:cNvSpPr>
            <a:spLocks noGrp="1"/>
          </p:cNvSpPr>
          <p:nvPr>
            <p:ph type="dt" sz="half" idx="10"/>
          </p:nvPr>
        </p:nvSpPr>
        <p:spPr/>
        <p:txBody>
          <a:bodyPr/>
          <a:lstStyle/>
          <a:p>
            <a:fld id="{680D5128-637C-4F1D-B361-21156BD1ACDC}" type="datetimeFigureOut">
              <a:rPr lang="en-US" smtClean="0"/>
              <a:t>9/25/2023</a:t>
            </a:fld>
            <a:endParaRPr lang="en-US"/>
          </a:p>
        </p:txBody>
      </p:sp>
      <p:sp>
        <p:nvSpPr>
          <p:cNvPr id="4" name="Footer Placeholder 3">
            <a:extLst>
              <a:ext uri="{FF2B5EF4-FFF2-40B4-BE49-F238E27FC236}">
                <a16:creationId xmlns:a16="http://schemas.microsoft.com/office/drawing/2014/main" id="{1801BE5B-F6AC-3458-90C4-F191687A57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59A0E5-07E6-7430-2DA1-BD2BCBC6F0CC}"/>
              </a:ext>
            </a:extLst>
          </p:cNvPr>
          <p:cNvSpPr>
            <a:spLocks noGrp="1"/>
          </p:cNvSpPr>
          <p:nvPr>
            <p:ph type="sldNum" sz="quarter" idx="12"/>
          </p:nvPr>
        </p:nvSpPr>
        <p:spPr/>
        <p:txBody>
          <a:bodyPr/>
          <a:lstStyle/>
          <a:p>
            <a:fld id="{80E42B2A-9DA6-47C8-A251-C3666270C777}" type="slidenum">
              <a:rPr lang="en-US" smtClean="0"/>
              <a:t>‹#›</a:t>
            </a:fld>
            <a:endParaRPr lang="en-US"/>
          </a:p>
        </p:txBody>
      </p:sp>
    </p:spTree>
    <p:extLst>
      <p:ext uri="{BB962C8B-B14F-4D97-AF65-F5344CB8AC3E}">
        <p14:creationId xmlns:p14="http://schemas.microsoft.com/office/powerpoint/2010/main" val="28572038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D931E8-824D-D6B9-A7F1-A5D37B1B42A1}"/>
              </a:ext>
            </a:extLst>
          </p:cNvPr>
          <p:cNvSpPr>
            <a:spLocks noGrp="1"/>
          </p:cNvSpPr>
          <p:nvPr>
            <p:ph type="dt" sz="half" idx="10"/>
          </p:nvPr>
        </p:nvSpPr>
        <p:spPr/>
        <p:txBody>
          <a:bodyPr/>
          <a:lstStyle/>
          <a:p>
            <a:fld id="{680D5128-637C-4F1D-B361-21156BD1ACDC}" type="datetimeFigureOut">
              <a:rPr lang="en-US" smtClean="0"/>
              <a:t>9/25/2023</a:t>
            </a:fld>
            <a:endParaRPr lang="en-US"/>
          </a:p>
        </p:txBody>
      </p:sp>
      <p:sp>
        <p:nvSpPr>
          <p:cNvPr id="3" name="Footer Placeholder 2">
            <a:extLst>
              <a:ext uri="{FF2B5EF4-FFF2-40B4-BE49-F238E27FC236}">
                <a16:creationId xmlns:a16="http://schemas.microsoft.com/office/drawing/2014/main" id="{1AF0A293-49A8-3B12-FDD6-FA31C98C8B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723215-A2B5-F96C-03B4-E75BF7C81B79}"/>
              </a:ext>
            </a:extLst>
          </p:cNvPr>
          <p:cNvSpPr>
            <a:spLocks noGrp="1"/>
          </p:cNvSpPr>
          <p:nvPr>
            <p:ph type="sldNum" sz="quarter" idx="12"/>
          </p:nvPr>
        </p:nvSpPr>
        <p:spPr/>
        <p:txBody>
          <a:bodyPr/>
          <a:lstStyle/>
          <a:p>
            <a:fld id="{80E42B2A-9DA6-47C8-A251-C3666270C777}" type="slidenum">
              <a:rPr lang="en-US" smtClean="0"/>
              <a:t>‹#›</a:t>
            </a:fld>
            <a:endParaRPr lang="en-US"/>
          </a:p>
        </p:txBody>
      </p:sp>
    </p:spTree>
    <p:extLst>
      <p:ext uri="{BB962C8B-B14F-4D97-AF65-F5344CB8AC3E}">
        <p14:creationId xmlns:p14="http://schemas.microsoft.com/office/powerpoint/2010/main" val="375692106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1C8BF-2E95-0BB3-8CA7-6082AB8D79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6017FD-0752-BFFA-A1ED-0C49C8383F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14A0B6-FF4C-079D-A339-8E80A38453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0009FD-D82A-5328-9961-1804D46E172F}"/>
              </a:ext>
            </a:extLst>
          </p:cNvPr>
          <p:cNvSpPr>
            <a:spLocks noGrp="1"/>
          </p:cNvSpPr>
          <p:nvPr>
            <p:ph type="dt" sz="half" idx="10"/>
          </p:nvPr>
        </p:nvSpPr>
        <p:spPr/>
        <p:txBody>
          <a:bodyPr/>
          <a:lstStyle/>
          <a:p>
            <a:fld id="{680D5128-637C-4F1D-B361-21156BD1ACDC}" type="datetimeFigureOut">
              <a:rPr lang="en-US" smtClean="0"/>
              <a:t>9/25/2023</a:t>
            </a:fld>
            <a:endParaRPr lang="en-US"/>
          </a:p>
        </p:txBody>
      </p:sp>
      <p:sp>
        <p:nvSpPr>
          <p:cNvPr id="6" name="Footer Placeholder 5">
            <a:extLst>
              <a:ext uri="{FF2B5EF4-FFF2-40B4-BE49-F238E27FC236}">
                <a16:creationId xmlns:a16="http://schemas.microsoft.com/office/drawing/2014/main" id="{40E5CA3A-297B-DC63-4C57-031D9CFC89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6DB158-0D22-6C98-CAC9-B0DC7E8917F7}"/>
              </a:ext>
            </a:extLst>
          </p:cNvPr>
          <p:cNvSpPr>
            <a:spLocks noGrp="1"/>
          </p:cNvSpPr>
          <p:nvPr>
            <p:ph type="sldNum" sz="quarter" idx="12"/>
          </p:nvPr>
        </p:nvSpPr>
        <p:spPr/>
        <p:txBody>
          <a:bodyPr/>
          <a:lstStyle/>
          <a:p>
            <a:fld id="{80E42B2A-9DA6-47C8-A251-C3666270C777}" type="slidenum">
              <a:rPr lang="en-US" smtClean="0"/>
              <a:t>‹#›</a:t>
            </a:fld>
            <a:endParaRPr lang="en-US"/>
          </a:p>
        </p:txBody>
      </p:sp>
    </p:spTree>
    <p:extLst>
      <p:ext uri="{BB962C8B-B14F-4D97-AF65-F5344CB8AC3E}">
        <p14:creationId xmlns:p14="http://schemas.microsoft.com/office/powerpoint/2010/main" val="229777937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29BE4-6BBA-BCEA-2546-1400B741EB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E97E63-7593-FACC-83B9-F3F596E70C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7A576F-CBB1-B697-0543-5153E01B7E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4AD283-6379-8458-0EAE-61DD0AC8786C}"/>
              </a:ext>
            </a:extLst>
          </p:cNvPr>
          <p:cNvSpPr>
            <a:spLocks noGrp="1"/>
          </p:cNvSpPr>
          <p:nvPr>
            <p:ph type="dt" sz="half" idx="10"/>
          </p:nvPr>
        </p:nvSpPr>
        <p:spPr/>
        <p:txBody>
          <a:bodyPr/>
          <a:lstStyle/>
          <a:p>
            <a:fld id="{680D5128-637C-4F1D-B361-21156BD1ACDC}" type="datetimeFigureOut">
              <a:rPr lang="en-US" smtClean="0"/>
              <a:t>9/25/2023</a:t>
            </a:fld>
            <a:endParaRPr lang="en-US"/>
          </a:p>
        </p:txBody>
      </p:sp>
      <p:sp>
        <p:nvSpPr>
          <p:cNvPr id="6" name="Footer Placeholder 5">
            <a:extLst>
              <a:ext uri="{FF2B5EF4-FFF2-40B4-BE49-F238E27FC236}">
                <a16:creationId xmlns:a16="http://schemas.microsoft.com/office/drawing/2014/main" id="{A8E3E568-7354-BCB5-DD80-F6A0C25569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77502F-59E1-4A93-0E62-7BBFEB26158D}"/>
              </a:ext>
            </a:extLst>
          </p:cNvPr>
          <p:cNvSpPr>
            <a:spLocks noGrp="1"/>
          </p:cNvSpPr>
          <p:nvPr>
            <p:ph type="sldNum" sz="quarter" idx="12"/>
          </p:nvPr>
        </p:nvSpPr>
        <p:spPr/>
        <p:txBody>
          <a:bodyPr/>
          <a:lstStyle/>
          <a:p>
            <a:fld id="{80E42B2A-9DA6-47C8-A251-C3666270C777}" type="slidenum">
              <a:rPr lang="en-US" smtClean="0"/>
              <a:t>‹#›</a:t>
            </a:fld>
            <a:endParaRPr lang="en-US"/>
          </a:p>
        </p:txBody>
      </p:sp>
    </p:spTree>
    <p:extLst>
      <p:ext uri="{BB962C8B-B14F-4D97-AF65-F5344CB8AC3E}">
        <p14:creationId xmlns:p14="http://schemas.microsoft.com/office/powerpoint/2010/main" val="116987244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B4995D-AAEC-3F4D-E4F6-C40AA2338C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29F8EA-9837-5B1E-1F83-1632B7A7B7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3B6093-BEF9-D223-F4E7-39532A9B9A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0D5128-637C-4F1D-B361-21156BD1ACDC}" type="datetimeFigureOut">
              <a:rPr lang="en-US" smtClean="0"/>
              <a:t>9/25/2023</a:t>
            </a:fld>
            <a:endParaRPr lang="en-US"/>
          </a:p>
        </p:txBody>
      </p:sp>
      <p:sp>
        <p:nvSpPr>
          <p:cNvPr id="5" name="Footer Placeholder 4">
            <a:extLst>
              <a:ext uri="{FF2B5EF4-FFF2-40B4-BE49-F238E27FC236}">
                <a16:creationId xmlns:a16="http://schemas.microsoft.com/office/drawing/2014/main" id="{638C5E09-1FF9-F5CD-E9F5-523AD8E683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1B8E6B-8D1B-C7C3-629E-87A1B31FC7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E42B2A-9DA6-47C8-A251-C3666270C777}" type="slidenum">
              <a:rPr lang="en-US" smtClean="0"/>
              <a:t>‹#›</a:t>
            </a:fld>
            <a:endParaRPr lang="en-US"/>
          </a:p>
        </p:txBody>
      </p:sp>
    </p:spTree>
    <p:extLst>
      <p:ext uri="{BB962C8B-B14F-4D97-AF65-F5344CB8AC3E}">
        <p14:creationId xmlns:p14="http://schemas.microsoft.com/office/powerpoint/2010/main" val="3428989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video" Target="https://www.youtube.com/embed/WITYTNj3iUo?feature=oembe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hyperlink" Target="http://ebushpilot.com/bpc-intro.htm" TargetMode="External"/><Relationship Id="rId3" Type="http://schemas.openxmlformats.org/officeDocument/2006/relationships/image" Target="../media/image22.png"/><Relationship Id="rId7" Type="http://schemas.openxmlformats.org/officeDocument/2006/relationships/hyperlink" Target="https://www.businessinsider.com/why-alaska-bush-pilots-are-essential-in-the-state-2022-1?r=US&amp;IR=T" TargetMode="Externa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hyperlink" Target="https://flyaroundalaska.com/bush-pilot/fly-around-alaska-flight-school-bush-planes-remote-regions/" TargetMode="External"/><Relationship Id="rId5" Type="http://schemas.openxmlformats.org/officeDocument/2006/relationships/hyperlink" Target="https://www.planeandpilotmag.com/news/pilot-talk/plane-facts-bush-planes/" TargetMode="External"/><Relationship Id="rId4" Type="http://schemas.openxmlformats.org/officeDocument/2006/relationships/hyperlink" Target="https://bush-air.com/bushflying-intro.htm" TargetMode="External"/><Relationship Id="rId9" Type="http://schemas.openxmlformats.org/officeDocument/2006/relationships/hyperlink" Target="https://www.casa.gov.au/resources-and-education/education-and-training/out-n-back/episode-24-pilot-wellbeing#Physicalhealth"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FA5FAB7-358E-B7A3-3F3B-AC8220EA9B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753" y="1680410"/>
            <a:ext cx="575310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2BA5C1C-79C9-ABC0-68CB-7469B0EC36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43339"/>
            <a:ext cx="5753100" cy="38957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65ABBAF-0F75-BA4D-0BAE-E9EB17D44E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9450" y="-44117"/>
            <a:ext cx="8972550" cy="22574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997BB83A-D9E1-4668-C067-A68D657D45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391150"/>
            <a:ext cx="7715250" cy="146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732186"/>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F29F0-79F2-1E43-2F66-DA669435BAEA}"/>
              </a:ext>
            </a:extLst>
          </p:cNvPr>
          <p:cNvSpPr>
            <a:spLocks noGrp="1"/>
          </p:cNvSpPr>
          <p:nvPr>
            <p:ph type="title"/>
          </p:nvPr>
        </p:nvSpPr>
        <p:spPr>
          <a:xfrm>
            <a:off x="2016144" y="184294"/>
            <a:ext cx="7665873" cy="1086366"/>
          </a:xfrm>
        </p:spPr>
        <p:txBody>
          <a:bodyPr>
            <a:normAutofit/>
          </a:bodyPr>
          <a:lstStyle/>
          <a:p>
            <a:pPr algn="ctr"/>
            <a:r>
              <a:rPr lang="en-US" sz="3200" b="1" u="sng" dirty="0">
                <a:latin typeface="Calibri"/>
                <a:ea typeface="Calibri"/>
                <a:cs typeface="Calibri"/>
              </a:rPr>
              <a:t>What is Humanitarian Support?</a:t>
            </a:r>
          </a:p>
        </p:txBody>
      </p:sp>
      <p:pic>
        <p:nvPicPr>
          <p:cNvPr id="2050" name="Picture 2">
            <a:extLst>
              <a:ext uri="{FF2B5EF4-FFF2-40B4-BE49-F238E27FC236}">
                <a16:creationId xmlns:a16="http://schemas.microsoft.com/office/drawing/2014/main" id="{065A9D70-D5D2-E358-CE90-090178616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842" y="967814"/>
            <a:ext cx="10215628" cy="54729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7BAAC687-25E3-1446-B595-30C5B26449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404"/>
            <a:ext cx="902368" cy="7245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 blue and yellow stripe&#10;&#10;Description automatically generated">
            <a:extLst>
              <a:ext uri="{FF2B5EF4-FFF2-40B4-BE49-F238E27FC236}">
                <a16:creationId xmlns:a16="http://schemas.microsoft.com/office/drawing/2014/main" id="{70AEF966-3500-CCE0-E026-2E86F283FA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04792"/>
            <a:ext cx="5600944" cy="753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163480"/>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8E5614-8BB1-6C1D-7DA8-890C95D216B3}"/>
              </a:ext>
            </a:extLst>
          </p:cNvPr>
          <p:cNvPicPr>
            <a:picLocks noChangeAspect="1"/>
          </p:cNvPicPr>
          <p:nvPr/>
        </p:nvPicPr>
        <p:blipFill>
          <a:blip r:embed="rId2"/>
          <a:stretch>
            <a:fillRect/>
          </a:stretch>
        </p:blipFill>
        <p:spPr>
          <a:xfrm>
            <a:off x="2825358" y="-975359"/>
            <a:ext cx="6540424" cy="8270240"/>
          </a:xfrm>
          <a:prstGeom prst="rect">
            <a:avLst/>
          </a:prstGeom>
        </p:spPr>
      </p:pic>
      <p:sp>
        <p:nvSpPr>
          <p:cNvPr id="9" name="TextBox 8">
            <a:extLst>
              <a:ext uri="{FF2B5EF4-FFF2-40B4-BE49-F238E27FC236}">
                <a16:creationId xmlns:a16="http://schemas.microsoft.com/office/drawing/2014/main" id="{2572ED6A-0C21-AD01-D7A5-4B7FB5BA57D3}"/>
              </a:ext>
            </a:extLst>
          </p:cNvPr>
          <p:cNvSpPr txBox="1"/>
          <p:nvPr/>
        </p:nvSpPr>
        <p:spPr>
          <a:xfrm>
            <a:off x="5810216" y="6330290"/>
            <a:ext cx="670376" cy="253916"/>
          </a:xfrm>
          <a:prstGeom prst="rect">
            <a:avLst/>
          </a:prstGeom>
          <a:noFill/>
        </p:spPr>
        <p:txBody>
          <a:bodyPr wrap="none" rtlCol="0">
            <a:spAutoFit/>
          </a:bodyPr>
          <a:lstStyle/>
          <a:p>
            <a:r>
              <a:rPr lang="en-US" sz="1050" b="1"/>
              <a:t>27 Pages</a:t>
            </a:r>
          </a:p>
        </p:txBody>
      </p:sp>
      <p:sp>
        <p:nvSpPr>
          <p:cNvPr id="16" name="TextBox 15">
            <a:extLst>
              <a:ext uri="{FF2B5EF4-FFF2-40B4-BE49-F238E27FC236}">
                <a16:creationId xmlns:a16="http://schemas.microsoft.com/office/drawing/2014/main" id="{9405CD93-5BFA-3335-06BC-19E31A12B307}"/>
              </a:ext>
            </a:extLst>
          </p:cNvPr>
          <p:cNvSpPr txBox="1"/>
          <p:nvPr/>
        </p:nvSpPr>
        <p:spPr>
          <a:xfrm>
            <a:off x="338578" y="274334"/>
            <a:ext cx="6094562" cy="1446550"/>
          </a:xfrm>
          <a:prstGeom prst="rect">
            <a:avLst/>
          </a:prstGeom>
          <a:noFill/>
        </p:spPr>
        <p:txBody>
          <a:bodyPr wrap="square" lIns="91440" tIns="45720" rIns="91440" bIns="45720" anchor="t">
            <a:spAutoFit/>
          </a:bodyPr>
          <a:lstStyle/>
          <a:p>
            <a:r>
              <a:rPr lang="en-US" sz="3200" b="1" u="sng" dirty="0">
                <a:latin typeface="Calibri"/>
                <a:ea typeface="Calibri"/>
                <a:cs typeface="Calibri"/>
              </a:rPr>
              <a:t>The Documents</a:t>
            </a:r>
          </a:p>
          <a:p>
            <a:endParaRPr lang="en-US" sz="3200" u="sng">
              <a:latin typeface="+mj-lt"/>
            </a:endParaRPr>
          </a:p>
          <a:p>
            <a:r>
              <a:rPr lang="en-US" sz="2400" b="1" dirty="0">
                <a:latin typeface="+mj-lt"/>
              </a:rPr>
              <a:t>Bush Air Operations Manual</a:t>
            </a:r>
            <a:endParaRPr lang="en-US" sz="2400" b="1" dirty="0">
              <a:latin typeface="+mj-lt"/>
              <a:cs typeface="Calibri Light"/>
            </a:endParaRPr>
          </a:p>
        </p:txBody>
      </p:sp>
      <p:pic>
        <p:nvPicPr>
          <p:cNvPr id="3" name="Picture 2" descr="A blue and yellow stripe&#10;&#10;Description automatically generated">
            <a:extLst>
              <a:ext uri="{FF2B5EF4-FFF2-40B4-BE49-F238E27FC236}">
                <a16:creationId xmlns:a16="http://schemas.microsoft.com/office/drawing/2014/main" id="{9648476F-2806-E566-1F06-ED171D5A6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65176"/>
            <a:ext cx="6333637" cy="119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870656"/>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26E9F4-DB27-A04E-94C3-1536EC9D5C28}"/>
              </a:ext>
            </a:extLst>
          </p:cNvPr>
          <p:cNvPicPr>
            <a:picLocks noChangeAspect="1"/>
          </p:cNvPicPr>
          <p:nvPr/>
        </p:nvPicPr>
        <p:blipFill rotWithShape="1">
          <a:blip r:embed="rId2"/>
          <a:srcRect b="3262"/>
          <a:stretch/>
        </p:blipFill>
        <p:spPr>
          <a:xfrm>
            <a:off x="3139818" y="-548640"/>
            <a:ext cx="6572764" cy="7715690"/>
          </a:xfrm>
          <a:prstGeom prst="rect">
            <a:avLst/>
          </a:prstGeom>
        </p:spPr>
      </p:pic>
      <p:sp>
        <p:nvSpPr>
          <p:cNvPr id="3" name="TextBox 2">
            <a:extLst>
              <a:ext uri="{FF2B5EF4-FFF2-40B4-BE49-F238E27FC236}">
                <a16:creationId xmlns:a16="http://schemas.microsoft.com/office/drawing/2014/main" id="{CD722BC6-72E8-9F44-A0C2-4350FD3DA842}"/>
              </a:ext>
            </a:extLst>
          </p:cNvPr>
          <p:cNvSpPr txBox="1"/>
          <p:nvPr/>
        </p:nvSpPr>
        <p:spPr>
          <a:xfrm>
            <a:off x="6100410" y="6522091"/>
            <a:ext cx="641419" cy="253916"/>
          </a:xfrm>
          <a:prstGeom prst="rect">
            <a:avLst/>
          </a:prstGeom>
          <a:noFill/>
        </p:spPr>
        <p:txBody>
          <a:bodyPr wrap="square" rtlCol="0">
            <a:spAutoFit/>
          </a:bodyPr>
          <a:lstStyle/>
          <a:p>
            <a:r>
              <a:rPr lang="en-US" sz="1050" b="1"/>
              <a:t>9 Pages</a:t>
            </a:r>
          </a:p>
        </p:txBody>
      </p:sp>
      <p:sp>
        <p:nvSpPr>
          <p:cNvPr id="5" name="TextBox 4">
            <a:extLst>
              <a:ext uri="{FF2B5EF4-FFF2-40B4-BE49-F238E27FC236}">
                <a16:creationId xmlns:a16="http://schemas.microsoft.com/office/drawing/2014/main" id="{1CD114AC-E27C-9C47-B3E1-3574154DD34A}"/>
              </a:ext>
            </a:extLst>
          </p:cNvPr>
          <p:cNvSpPr txBox="1"/>
          <p:nvPr/>
        </p:nvSpPr>
        <p:spPr>
          <a:xfrm>
            <a:off x="415089" y="352990"/>
            <a:ext cx="6100010" cy="1384995"/>
          </a:xfrm>
          <a:prstGeom prst="rect">
            <a:avLst/>
          </a:prstGeom>
          <a:noFill/>
        </p:spPr>
        <p:txBody>
          <a:bodyPr wrap="square" lIns="91440" tIns="45720" rIns="91440" bIns="45720" anchor="t">
            <a:spAutoFit/>
          </a:bodyPr>
          <a:lstStyle/>
          <a:p>
            <a:r>
              <a:rPr lang="en-US" sz="3200" b="1" u="sng" dirty="0">
                <a:latin typeface="Calibri"/>
                <a:ea typeface="Calibri"/>
                <a:cs typeface="Calibri"/>
              </a:rPr>
              <a:t>The Documents</a:t>
            </a:r>
          </a:p>
          <a:p>
            <a:endParaRPr lang="en-US" sz="2800" u="sng">
              <a:latin typeface="+mj-lt"/>
            </a:endParaRPr>
          </a:p>
          <a:p>
            <a:r>
              <a:rPr lang="en-US" sz="2400" b="1" dirty="0">
                <a:latin typeface="+mj-lt"/>
              </a:rPr>
              <a:t>Introduction to Bush Air Operations</a:t>
            </a:r>
            <a:endParaRPr lang="en-US" sz="2400" b="1" dirty="0">
              <a:latin typeface="+mj-lt"/>
              <a:cs typeface="Calibri Light"/>
            </a:endParaRPr>
          </a:p>
        </p:txBody>
      </p:sp>
      <p:pic>
        <p:nvPicPr>
          <p:cNvPr id="6" name="Picture 5" descr="A blue and yellow stripe&#10;&#10;Description automatically generated">
            <a:extLst>
              <a:ext uri="{FF2B5EF4-FFF2-40B4-BE49-F238E27FC236}">
                <a16:creationId xmlns:a16="http://schemas.microsoft.com/office/drawing/2014/main" id="{2DB329BC-5AE0-B16C-C5E7-D72FE89778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16330"/>
            <a:ext cx="6147426" cy="1241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80596"/>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7BF67F-A5C7-9B48-900B-8B2BBB47780C}"/>
              </a:ext>
            </a:extLst>
          </p:cNvPr>
          <p:cNvPicPr>
            <a:picLocks noChangeAspect="1"/>
          </p:cNvPicPr>
          <p:nvPr/>
        </p:nvPicPr>
        <p:blipFill rotWithShape="1">
          <a:blip r:embed="rId2"/>
          <a:srcRect t="2241"/>
          <a:stretch/>
        </p:blipFill>
        <p:spPr>
          <a:xfrm>
            <a:off x="2807853" y="-487680"/>
            <a:ext cx="7411620" cy="7528560"/>
          </a:xfrm>
          <a:prstGeom prst="rect">
            <a:avLst/>
          </a:prstGeom>
        </p:spPr>
      </p:pic>
      <p:sp>
        <p:nvSpPr>
          <p:cNvPr id="3" name="TextBox 2">
            <a:extLst>
              <a:ext uri="{FF2B5EF4-FFF2-40B4-BE49-F238E27FC236}">
                <a16:creationId xmlns:a16="http://schemas.microsoft.com/office/drawing/2014/main" id="{BCC4ED2F-3ED6-D443-9023-FFDA5FB3B19D}"/>
              </a:ext>
            </a:extLst>
          </p:cNvPr>
          <p:cNvSpPr txBox="1"/>
          <p:nvPr/>
        </p:nvSpPr>
        <p:spPr>
          <a:xfrm>
            <a:off x="6057650" y="6336037"/>
            <a:ext cx="739305" cy="253916"/>
          </a:xfrm>
          <a:prstGeom prst="rect">
            <a:avLst/>
          </a:prstGeom>
          <a:noFill/>
        </p:spPr>
        <p:txBody>
          <a:bodyPr wrap="none" rtlCol="0">
            <a:spAutoFit/>
          </a:bodyPr>
          <a:lstStyle/>
          <a:p>
            <a:r>
              <a:rPr lang="en-US" sz="1050" b="1"/>
              <a:t>100 Pages</a:t>
            </a:r>
          </a:p>
        </p:txBody>
      </p:sp>
      <p:sp>
        <p:nvSpPr>
          <p:cNvPr id="5" name="TextBox 4">
            <a:extLst>
              <a:ext uri="{FF2B5EF4-FFF2-40B4-BE49-F238E27FC236}">
                <a16:creationId xmlns:a16="http://schemas.microsoft.com/office/drawing/2014/main" id="{FD1EF54D-03AD-8C47-9832-6F2532A8472F}"/>
              </a:ext>
            </a:extLst>
          </p:cNvPr>
          <p:cNvSpPr txBox="1"/>
          <p:nvPr/>
        </p:nvSpPr>
        <p:spPr>
          <a:xfrm>
            <a:off x="330868" y="257887"/>
            <a:ext cx="6100010" cy="1384995"/>
          </a:xfrm>
          <a:prstGeom prst="rect">
            <a:avLst/>
          </a:prstGeom>
          <a:noFill/>
        </p:spPr>
        <p:txBody>
          <a:bodyPr wrap="square" lIns="91440" tIns="45720" rIns="91440" bIns="45720" anchor="t">
            <a:spAutoFit/>
          </a:bodyPr>
          <a:lstStyle/>
          <a:p>
            <a:r>
              <a:rPr lang="en-US" sz="3200" b="1" u="sng" dirty="0">
                <a:latin typeface="Calibri"/>
                <a:ea typeface="Calibri"/>
                <a:cs typeface="Calibri"/>
              </a:rPr>
              <a:t>The Documents</a:t>
            </a:r>
          </a:p>
          <a:p>
            <a:endParaRPr lang="en-US" sz="2800" u="sng">
              <a:latin typeface="+mj-lt"/>
            </a:endParaRPr>
          </a:p>
          <a:p>
            <a:r>
              <a:rPr lang="en-US" sz="2400" b="1" dirty="0">
                <a:latin typeface="+mj-lt"/>
              </a:rPr>
              <a:t>Appendix/Documents List</a:t>
            </a:r>
            <a:endParaRPr lang="en-US" sz="2400" b="1" dirty="0">
              <a:latin typeface="+mj-lt"/>
              <a:cs typeface="Calibri Light"/>
            </a:endParaRPr>
          </a:p>
        </p:txBody>
      </p:sp>
      <p:pic>
        <p:nvPicPr>
          <p:cNvPr id="6" name="Picture 2">
            <a:extLst>
              <a:ext uri="{FF2B5EF4-FFF2-40B4-BE49-F238E27FC236}">
                <a16:creationId xmlns:a16="http://schemas.microsoft.com/office/drawing/2014/main" id="{FD20EA30-02A4-CB46-964B-4C092830A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5779" y="6022687"/>
            <a:ext cx="846221" cy="7882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ue and yellow stripe&#10;&#10;Description automatically generated">
            <a:extLst>
              <a:ext uri="{FF2B5EF4-FFF2-40B4-BE49-F238E27FC236}">
                <a16:creationId xmlns:a16="http://schemas.microsoft.com/office/drawing/2014/main" id="{EBDD61E6-AE00-A641-8080-679B707293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567484"/>
            <a:ext cx="6841637" cy="1290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32650"/>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1ACA7-CB86-E3A6-798E-5DD708829057}"/>
              </a:ext>
            </a:extLst>
          </p:cNvPr>
          <p:cNvSpPr>
            <a:spLocks noGrp="1"/>
          </p:cNvSpPr>
          <p:nvPr>
            <p:ph type="title"/>
          </p:nvPr>
        </p:nvSpPr>
        <p:spPr>
          <a:xfrm>
            <a:off x="444500" y="1"/>
            <a:ext cx="4836667" cy="808038"/>
          </a:xfrm>
        </p:spPr>
        <p:txBody>
          <a:bodyPr>
            <a:normAutofit/>
          </a:bodyPr>
          <a:lstStyle/>
          <a:p>
            <a:r>
              <a:rPr lang="en-US" sz="3200" b="1" u="sng" dirty="0">
                <a:latin typeface="Calibri"/>
                <a:ea typeface="Calibri"/>
                <a:cs typeface="Calibri"/>
              </a:rPr>
              <a:t>Some of the Details</a:t>
            </a:r>
          </a:p>
        </p:txBody>
      </p:sp>
      <p:pic>
        <p:nvPicPr>
          <p:cNvPr id="3074" name="Picture 2">
            <a:extLst>
              <a:ext uri="{FF2B5EF4-FFF2-40B4-BE49-F238E27FC236}">
                <a16:creationId xmlns:a16="http://schemas.microsoft.com/office/drawing/2014/main" id="{4C33990F-86AF-E8AE-C5E5-D1A524C61A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370" y="888357"/>
            <a:ext cx="11691260" cy="50812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80DE70DD-9E81-7E49-8301-8056E2F78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7574" y="5984380"/>
            <a:ext cx="874426" cy="8145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ue and yellow stripe&#10;&#10;Description automatically generated">
            <a:extLst>
              <a:ext uri="{FF2B5EF4-FFF2-40B4-BE49-F238E27FC236}">
                <a16:creationId xmlns:a16="http://schemas.microsoft.com/office/drawing/2014/main" id="{B53F4423-B51A-A2CD-1D4F-FFEDB9791C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87561"/>
            <a:ext cx="6607175" cy="870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41958"/>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AC623E-052B-0B44-93F4-ABAE057EE2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048" y="526650"/>
            <a:ext cx="10459903" cy="58047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96F4268-F6D2-994F-833C-F60F4030BF43}"/>
              </a:ext>
            </a:extLst>
          </p:cNvPr>
          <p:cNvSpPr txBox="1"/>
          <p:nvPr/>
        </p:nvSpPr>
        <p:spPr>
          <a:xfrm>
            <a:off x="595563" y="310878"/>
            <a:ext cx="6100010" cy="1384995"/>
          </a:xfrm>
          <a:prstGeom prst="rect">
            <a:avLst/>
          </a:prstGeom>
          <a:noFill/>
        </p:spPr>
        <p:txBody>
          <a:bodyPr wrap="square" lIns="91440" tIns="45720" rIns="91440" bIns="45720" anchor="t">
            <a:spAutoFit/>
          </a:bodyPr>
          <a:lstStyle/>
          <a:p>
            <a:r>
              <a:rPr lang="en-US" sz="3200" b="1" u="sng" dirty="0">
                <a:latin typeface="Calibri"/>
                <a:ea typeface="Calibri"/>
                <a:cs typeface="Calibri"/>
              </a:rPr>
              <a:t>The Documents</a:t>
            </a:r>
            <a:endParaRPr lang="en-US" sz="3200" b="1" u="sng">
              <a:latin typeface="Calibri"/>
              <a:ea typeface="Calibri"/>
              <a:cs typeface="Calibri"/>
            </a:endParaRPr>
          </a:p>
          <a:p>
            <a:endParaRPr lang="en-US" sz="2800" u="sng">
              <a:latin typeface="+mj-lt"/>
            </a:endParaRPr>
          </a:p>
          <a:p>
            <a:r>
              <a:rPr lang="en-US" sz="2400" b="1" dirty="0">
                <a:latin typeface="+mj-lt"/>
              </a:rPr>
              <a:t>Organizational Chart</a:t>
            </a:r>
            <a:endParaRPr lang="en-US" sz="2400" b="1" dirty="0">
              <a:latin typeface="+mj-lt"/>
              <a:cs typeface="Calibri Light"/>
            </a:endParaRPr>
          </a:p>
        </p:txBody>
      </p:sp>
      <p:pic>
        <p:nvPicPr>
          <p:cNvPr id="6" name="Picture 2">
            <a:extLst>
              <a:ext uri="{FF2B5EF4-FFF2-40B4-BE49-F238E27FC236}">
                <a16:creationId xmlns:a16="http://schemas.microsoft.com/office/drawing/2014/main" id="{4394933D-A321-474E-B491-F650A73A7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5951" y="5992185"/>
            <a:ext cx="866049" cy="8067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ue and yellow stripe&#10;&#10;Description automatically generated">
            <a:extLst>
              <a:ext uri="{FF2B5EF4-FFF2-40B4-BE49-F238E27FC236}">
                <a16:creationId xmlns:a16="http://schemas.microsoft.com/office/drawing/2014/main" id="{E2691814-5C88-46B0-03A1-86EF2AC304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72100"/>
            <a:ext cx="7877175"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311260"/>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2A980D78-9199-EC49-BB08-2150661011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62" b="8364"/>
          <a:stretch/>
        </p:blipFill>
        <p:spPr bwMode="auto">
          <a:xfrm>
            <a:off x="378068" y="364226"/>
            <a:ext cx="11160913" cy="58264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AF49430E-5C62-364C-8B38-356D6B479D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38981" y="6249691"/>
            <a:ext cx="653018" cy="608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318969"/>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1CAF2E-3532-464F-A92E-9F9C8C9002F4}"/>
              </a:ext>
            </a:extLst>
          </p:cNvPr>
          <p:cNvPicPr>
            <a:picLocks noChangeAspect="1"/>
          </p:cNvPicPr>
          <p:nvPr/>
        </p:nvPicPr>
        <p:blipFill>
          <a:blip r:embed="rId2"/>
          <a:stretch>
            <a:fillRect/>
          </a:stretch>
        </p:blipFill>
        <p:spPr>
          <a:xfrm>
            <a:off x="3238215" y="-536"/>
            <a:ext cx="6098877" cy="6799498"/>
          </a:xfrm>
          <a:prstGeom prst="rect">
            <a:avLst/>
          </a:prstGeom>
        </p:spPr>
      </p:pic>
      <p:sp>
        <p:nvSpPr>
          <p:cNvPr id="5" name="TextBox 4">
            <a:extLst>
              <a:ext uri="{FF2B5EF4-FFF2-40B4-BE49-F238E27FC236}">
                <a16:creationId xmlns:a16="http://schemas.microsoft.com/office/drawing/2014/main" id="{DB31A2C2-9ED0-1244-B359-78DF05FF6F88}"/>
              </a:ext>
            </a:extLst>
          </p:cNvPr>
          <p:cNvSpPr txBox="1"/>
          <p:nvPr/>
        </p:nvSpPr>
        <p:spPr>
          <a:xfrm>
            <a:off x="465301" y="274784"/>
            <a:ext cx="6100010" cy="1384995"/>
          </a:xfrm>
          <a:prstGeom prst="rect">
            <a:avLst/>
          </a:prstGeom>
          <a:noFill/>
        </p:spPr>
        <p:txBody>
          <a:bodyPr wrap="square" lIns="91440" tIns="45720" rIns="91440" bIns="45720" anchor="t">
            <a:spAutoFit/>
          </a:bodyPr>
          <a:lstStyle/>
          <a:p>
            <a:r>
              <a:rPr lang="en-US" sz="3200" b="1" u="sng" dirty="0">
                <a:latin typeface="Calibri"/>
                <a:ea typeface="Calibri"/>
                <a:cs typeface="Calibri"/>
              </a:rPr>
              <a:t>The Documents</a:t>
            </a:r>
          </a:p>
          <a:p>
            <a:endParaRPr lang="en-US" sz="2800" u="sng">
              <a:latin typeface="+mj-lt"/>
            </a:endParaRPr>
          </a:p>
          <a:p>
            <a:r>
              <a:rPr lang="en-US" sz="2400" b="1" dirty="0">
                <a:latin typeface="+mj-lt"/>
              </a:rPr>
              <a:t>Medical Supply List</a:t>
            </a:r>
            <a:endParaRPr lang="en-US" sz="2400" b="1" dirty="0">
              <a:latin typeface="+mj-lt"/>
              <a:cs typeface="Calibri Light"/>
            </a:endParaRPr>
          </a:p>
        </p:txBody>
      </p:sp>
      <p:pic>
        <p:nvPicPr>
          <p:cNvPr id="6" name="Picture 2">
            <a:extLst>
              <a:ext uri="{FF2B5EF4-FFF2-40B4-BE49-F238E27FC236}">
                <a16:creationId xmlns:a16="http://schemas.microsoft.com/office/drawing/2014/main" id="{3953FF4F-A798-8140-9631-D7F412DD9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07515" y="6068164"/>
            <a:ext cx="784485" cy="7307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ue and yellow stripe&#10;&#10;Description automatically generated">
            <a:extLst>
              <a:ext uri="{FF2B5EF4-FFF2-40B4-BE49-F238E27FC236}">
                <a16:creationId xmlns:a16="http://schemas.microsoft.com/office/drawing/2014/main" id="{123497A3-D7B0-B767-057F-F4FB9642AA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01946"/>
            <a:ext cx="5581406" cy="1056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178126"/>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6825A3-4251-6B45-AD15-93E6BC4996DC}"/>
              </a:ext>
            </a:extLst>
          </p:cNvPr>
          <p:cNvPicPr>
            <a:picLocks noChangeAspect="1"/>
          </p:cNvPicPr>
          <p:nvPr/>
        </p:nvPicPr>
        <p:blipFill>
          <a:blip r:embed="rId2"/>
          <a:stretch>
            <a:fillRect/>
          </a:stretch>
        </p:blipFill>
        <p:spPr>
          <a:xfrm>
            <a:off x="2963376" y="-718788"/>
            <a:ext cx="7115087" cy="7576788"/>
          </a:xfrm>
          <a:prstGeom prst="rect">
            <a:avLst/>
          </a:prstGeom>
        </p:spPr>
      </p:pic>
      <p:sp>
        <p:nvSpPr>
          <p:cNvPr id="5" name="TextBox 4">
            <a:extLst>
              <a:ext uri="{FF2B5EF4-FFF2-40B4-BE49-F238E27FC236}">
                <a16:creationId xmlns:a16="http://schemas.microsoft.com/office/drawing/2014/main" id="{ADBE705F-7E30-E74A-9670-A7D5BA41DCCE}"/>
              </a:ext>
            </a:extLst>
          </p:cNvPr>
          <p:cNvSpPr txBox="1"/>
          <p:nvPr/>
        </p:nvSpPr>
        <p:spPr>
          <a:xfrm>
            <a:off x="427121" y="395099"/>
            <a:ext cx="6100010" cy="1261884"/>
          </a:xfrm>
          <a:prstGeom prst="rect">
            <a:avLst/>
          </a:prstGeom>
          <a:noFill/>
        </p:spPr>
        <p:txBody>
          <a:bodyPr wrap="square" lIns="91440" tIns="45720" rIns="91440" bIns="45720" anchor="t">
            <a:spAutoFit/>
          </a:bodyPr>
          <a:lstStyle/>
          <a:p>
            <a:r>
              <a:rPr lang="en-US" sz="3200" b="1" u="sng" dirty="0">
                <a:latin typeface="Calibri"/>
                <a:ea typeface="Calibri"/>
                <a:cs typeface="Calibri"/>
              </a:rPr>
              <a:t>The Documents</a:t>
            </a:r>
            <a:endParaRPr lang="en-US" sz="3200" b="1" u="sng">
              <a:latin typeface="Calibri Light"/>
              <a:ea typeface="Calibri Light"/>
              <a:cs typeface="Calibri Light"/>
            </a:endParaRPr>
          </a:p>
          <a:p>
            <a:endParaRPr lang="en-US" sz="2000" u="sng">
              <a:latin typeface="+mj-lt"/>
              <a:cs typeface="Calibri Light"/>
            </a:endParaRPr>
          </a:p>
          <a:p>
            <a:r>
              <a:rPr lang="en-US" sz="2400" b="1" dirty="0">
                <a:latin typeface="+mj-lt"/>
              </a:rPr>
              <a:t>STOL Modifications</a:t>
            </a:r>
            <a:endParaRPr lang="en-US" sz="2400" b="1" dirty="0">
              <a:latin typeface="+mj-lt"/>
              <a:cs typeface="Calibri Light"/>
            </a:endParaRPr>
          </a:p>
        </p:txBody>
      </p:sp>
      <p:pic>
        <p:nvPicPr>
          <p:cNvPr id="4" name="Picture 3" descr="A blue and yellow stripe&#10;&#10;Description automatically generated">
            <a:extLst>
              <a:ext uri="{FF2B5EF4-FFF2-40B4-BE49-F238E27FC236}">
                <a16:creationId xmlns:a16="http://schemas.microsoft.com/office/drawing/2014/main" id="{438E2F9D-59BB-0FC5-D19D-DD05557CD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89869"/>
            <a:ext cx="5141791" cy="97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228477"/>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60A3607-6A3E-1043-952B-00BD12D6EA2E}"/>
              </a:ext>
            </a:extLst>
          </p:cNvPr>
          <p:cNvGraphicFramePr>
            <a:graphicFrameLocks noGrp="1"/>
          </p:cNvGraphicFramePr>
          <p:nvPr>
            <p:extLst>
              <p:ext uri="{D42A27DB-BD31-4B8C-83A1-F6EECF244321}">
                <p14:modId xmlns:p14="http://schemas.microsoft.com/office/powerpoint/2010/main" val="3911657657"/>
              </p:ext>
            </p:extLst>
          </p:nvPr>
        </p:nvGraphicFramePr>
        <p:xfrm>
          <a:off x="300789" y="300789"/>
          <a:ext cx="11309682" cy="6429518"/>
        </p:xfrm>
        <a:graphic>
          <a:graphicData uri="http://schemas.openxmlformats.org/drawingml/2006/table">
            <a:tbl>
              <a:tblPr/>
              <a:tblGrid>
                <a:gridCol w="1109235">
                  <a:extLst>
                    <a:ext uri="{9D8B030D-6E8A-4147-A177-3AD203B41FA5}">
                      <a16:colId xmlns:a16="http://schemas.microsoft.com/office/drawing/2014/main" val="935154063"/>
                    </a:ext>
                  </a:extLst>
                </a:gridCol>
                <a:gridCol w="1738801">
                  <a:extLst>
                    <a:ext uri="{9D8B030D-6E8A-4147-A177-3AD203B41FA5}">
                      <a16:colId xmlns:a16="http://schemas.microsoft.com/office/drawing/2014/main" val="833839923"/>
                    </a:ext>
                  </a:extLst>
                </a:gridCol>
                <a:gridCol w="649554">
                  <a:extLst>
                    <a:ext uri="{9D8B030D-6E8A-4147-A177-3AD203B41FA5}">
                      <a16:colId xmlns:a16="http://schemas.microsoft.com/office/drawing/2014/main" val="431386604"/>
                    </a:ext>
                  </a:extLst>
                </a:gridCol>
                <a:gridCol w="592088">
                  <a:extLst>
                    <a:ext uri="{9D8B030D-6E8A-4147-A177-3AD203B41FA5}">
                      <a16:colId xmlns:a16="http://schemas.microsoft.com/office/drawing/2014/main" val="3398515510"/>
                    </a:ext>
                  </a:extLst>
                </a:gridCol>
                <a:gridCol w="592088">
                  <a:extLst>
                    <a:ext uri="{9D8B030D-6E8A-4147-A177-3AD203B41FA5}">
                      <a16:colId xmlns:a16="http://schemas.microsoft.com/office/drawing/2014/main" val="650993054"/>
                    </a:ext>
                  </a:extLst>
                </a:gridCol>
                <a:gridCol w="649554">
                  <a:extLst>
                    <a:ext uri="{9D8B030D-6E8A-4147-A177-3AD203B41FA5}">
                      <a16:colId xmlns:a16="http://schemas.microsoft.com/office/drawing/2014/main" val="2706122812"/>
                    </a:ext>
                  </a:extLst>
                </a:gridCol>
                <a:gridCol w="719503">
                  <a:extLst>
                    <a:ext uri="{9D8B030D-6E8A-4147-A177-3AD203B41FA5}">
                      <a16:colId xmlns:a16="http://schemas.microsoft.com/office/drawing/2014/main" val="4109313906"/>
                    </a:ext>
                  </a:extLst>
                </a:gridCol>
                <a:gridCol w="592088">
                  <a:extLst>
                    <a:ext uri="{9D8B030D-6E8A-4147-A177-3AD203B41FA5}">
                      <a16:colId xmlns:a16="http://schemas.microsoft.com/office/drawing/2014/main" val="2206012681"/>
                    </a:ext>
                  </a:extLst>
                </a:gridCol>
                <a:gridCol w="592088">
                  <a:extLst>
                    <a:ext uri="{9D8B030D-6E8A-4147-A177-3AD203B41FA5}">
                      <a16:colId xmlns:a16="http://schemas.microsoft.com/office/drawing/2014/main" val="2242125852"/>
                    </a:ext>
                  </a:extLst>
                </a:gridCol>
                <a:gridCol w="592088">
                  <a:extLst>
                    <a:ext uri="{9D8B030D-6E8A-4147-A177-3AD203B41FA5}">
                      <a16:colId xmlns:a16="http://schemas.microsoft.com/office/drawing/2014/main" val="1217938739"/>
                    </a:ext>
                  </a:extLst>
                </a:gridCol>
                <a:gridCol w="592088">
                  <a:extLst>
                    <a:ext uri="{9D8B030D-6E8A-4147-A177-3AD203B41FA5}">
                      <a16:colId xmlns:a16="http://schemas.microsoft.com/office/drawing/2014/main" val="2761594628"/>
                    </a:ext>
                  </a:extLst>
                </a:gridCol>
                <a:gridCol w="592088">
                  <a:extLst>
                    <a:ext uri="{9D8B030D-6E8A-4147-A177-3AD203B41FA5}">
                      <a16:colId xmlns:a16="http://schemas.microsoft.com/office/drawing/2014/main" val="903112926"/>
                    </a:ext>
                  </a:extLst>
                </a:gridCol>
                <a:gridCol w="659546">
                  <a:extLst>
                    <a:ext uri="{9D8B030D-6E8A-4147-A177-3AD203B41FA5}">
                      <a16:colId xmlns:a16="http://schemas.microsoft.com/office/drawing/2014/main" val="1426022642"/>
                    </a:ext>
                  </a:extLst>
                </a:gridCol>
                <a:gridCol w="579601">
                  <a:extLst>
                    <a:ext uri="{9D8B030D-6E8A-4147-A177-3AD203B41FA5}">
                      <a16:colId xmlns:a16="http://schemas.microsoft.com/office/drawing/2014/main" val="1540792907"/>
                    </a:ext>
                  </a:extLst>
                </a:gridCol>
                <a:gridCol w="579601">
                  <a:extLst>
                    <a:ext uri="{9D8B030D-6E8A-4147-A177-3AD203B41FA5}">
                      <a16:colId xmlns:a16="http://schemas.microsoft.com/office/drawing/2014/main" val="3620279150"/>
                    </a:ext>
                  </a:extLst>
                </a:gridCol>
                <a:gridCol w="479671">
                  <a:extLst>
                    <a:ext uri="{9D8B030D-6E8A-4147-A177-3AD203B41FA5}">
                      <a16:colId xmlns:a16="http://schemas.microsoft.com/office/drawing/2014/main" val="1039824277"/>
                    </a:ext>
                  </a:extLst>
                </a:gridCol>
              </a:tblGrid>
              <a:tr h="504071">
                <a:tc>
                  <a:txBody>
                    <a:bodyPr/>
                    <a:lstStyle/>
                    <a:p>
                      <a:pPr algn="l" fontAlgn="b"/>
                      <a:r>
                        <a:rPr lang="en-US" sz="1200" b="1" i="0" u="none" strike="noStrike">
                          <a:solidFill>
                            <a:srgbClr val="000000"/>
                          </a:solidFill>
                          <a:effectLst/>
                          <a:latin typeface="Calibri" panose="020F0502020204030204" pitchFamily="34" charset="0"/>
                        </a:rPr>
                        <a:t>Example Bush Air Operations Annual Budget</a:t>
                      </a:r>
                    </a:p>
                  </a:txBody>
                  <a:tcPr marL="3490" marR="3490" marT="3490" marB="16751" anchor="b">
                    <a:lnL>
                      <a:noFill/>
                    </a:lnL>
                    <a:lnR>
                      <a:noFill/>
                    </a:lnR>
                    <a:lnT>
                      <a:noFill/>
                    </a:lnT>
                    <a:lnB>
                      <a:noFill/>
                    </a:lnB>
                    <a:solidFill>
                      <a:srgbClr val="B4C6E7"/>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solidFill>
                      <a:srgbClr val="B4C6E7"/>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solidFill>
                      <a:srgbClr val="B4C6E7"/>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solidFill>
                      <a:srgbClr val="B4C6E7"/>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solidFill>
                      <a:srgbClr val="B4C6E7"/>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solidFill>
                      <a:srgbClr val="B4C6E7"/>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solidFill>
                      <a:srgbClr val="B4C6E7"/>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solidFill>
                      <a:srgbClr val="B4C6E7"/>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solidFill>
                      <a:srgbClr val="B4C6E7"/>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solidFill>
                      <a:srgbClr val="B4C6E7"/>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solidFill>
                      <a:srgbClr val="B4C6E7"/>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solidFill>
                      <a:srgbClr val="B4C6E7"/>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solidFill>
                      <a:srgbClr val="B4C6E7"/>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solidFill>
                      <a:srgbClr val="B4C6E7"/>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solidFill>
                      <a:srgbClr val="B4C6E7"/>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solidFill>
                      <a:srgbClr val="B4C6E7"/>
                    </a:solidFill>
                  </a:tcPr>
                </a:tc>
                <a:extLst>
                  <a:ext uri="{0D108BD9-81ED-4DB2-BD59-A6C34878D82A}">
                    <a16:rowId xmlns:a16="http://schemas.microsoft.com/office/drawing/2014/main" val="510084635"/>
                  </a:ext>
                </a:extLst>
              </a:tr>
              <a:tr h="270384">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212336"/>
                  </a:ext>
                </a:extLst>
              </a:tr>
              <a:tr h="329735">
                <a:tc>
                  <a:txBody>
                    <a:bodyPr/>
                    <a:lstStyle/>
                    <a:p>
                      <a:pPr algn="l" fontAlgn="b"/>
                      <a:r>
                        <a:rPr lang="en-US" sz="900" b="1" i="0" u="none" strike="noStrike">
                          <a:solidFill>
                            <a:srgbClr val="000000"/>
                          </a:solidFill>
                          <a:effectLst/>
                          <a:latin typeface="Calibri" panose="020F0502020204030204" pitchFamily="34" charset="0"/>
                        </a:rPr>
                        <a:t>Item</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effectLst/>
                          <a:latin typeface="Calibri" panose="020F0502020204030204" pitchFamily="34" charset="0"/>
                        </a:rPr>
                        <a:t>Description</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900" b="1" i="0" u="none" strike="noStrike">
                          <a:solidFill>
                            <a:srgbClr val="000000"/>
                          </a:solidFill>
                          <a:effectLst/>
                          <a:latin typeface="Calibri" panose="020F0502020204030204" pitchFamily="34" charset="0"/>
                        </a:rPr>
                        <a:t>Year 1</a:t>
                      </a:r>
                    </a:p>
                  </a:txBody>
                  <a:tcPr marL="3490" marR="3490" marT="3490" marB="16751"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900" b="1" i="0" u="none" strike="noStrike">
                          <a:solidFill>
                            <a:srgbClr val="000000"/>
                          </a:solidFill>
                          <a:effectLst/>
                          <a:latin typeface="Calibri" panose="020F0502020204030204" pitchFamily="34" charset="0"/>
                        </a:rPr>
                        <a:t>Year 2</a:t>
                      </a:r>
                    </a:p>
                  </a:txBody>
                  <a:tcPr marL="3490" marR="3490" marT="3490" marB="16751"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900" b="1" i="0" u="none" strike="noStrike">
                          <a:solidFill>
                            <a:srgbClr val="000000"/>
                          </a:solidFill>
                          <a:effectLst/>
                          <a:latin typeface="Calibri" panose="020F0502020204030204" pitchFamily="34" charset="0"/>
                        </a:rPr>
                        <a:t>Year 3</a:t>
                      </a:r>
                    </a:p>
                  </a:txBody>
                  <a:tcPr marL="3490" marR="3490" marT="3490" marB="16751"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900" b="1" i="0" u="none" strike="noStrike">
                          <a:solidFill>
                            <a:srgbClr val="000000"/>
                          </a:solidFill>
                          <a:effectLst/>
                          <a:latin typeface="Calibri" panose="020F0502020204030204" pitchFamily="34" charset="0"/>
                        </a:rPr>
                        <a:t>Year 4</a:t>
                      </a:r>
                    </a:p>
                  </a:txBody>
                  <a:tcPr marL="3490" marR="3490" marT="3490" marB="16751"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900" b="1" i="0" u="none" strike="noStrike">
                          <a:solidFill>
                            <a:srgbClr val="000000"/>
                          </a:solidFill>
                          <a:effectLst/>
                          <a:latin typeface="Calibri" panose="020F0502020204030204" pitchFamily="34" charset="0"/>
                        </a:rPr>
                        <a:t>Year 5</a:t>
                      </a:r>
                    </a:p>
                  </a:txBody>
                  <a:tcPr marL="3490" marR="3490" marT="3490" marB="16751"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900" b="1" i="0" u="none" strike="noStrike">
                          <a:solidFill>
                            <a:srgbClr val="000000"/>
                          </a:solidFill>
                          <a:effectLst/>
                          <a:latin typeface="Calibri" panose="020F0502020204030204" pitchFamily="34" charset="0"/>
                        </a:rPr>
                        <a:t>Year 6</a:t>
                      </a:r>
                    </a:p>
                  </a:txBody>
                  <a:tcPr marL="3490" marR="3490" marT="3490" marB="16751"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900" b="1" i="0" u="none" strike="noStrike">
                          <a:solidFill>
                            <a:srgbClr val="000000"/>
                          </a:solidFill>
                          <a:effectLst/>
                          <a:latin typeface="Calibri" panose="020F0502020204030204" pitchFamily="34" charset="0"/>
                        </a:rPr>
                        <a:t>Year 7</a:t>
                      </a:r>
                    </a:p>
                  </a:txBody>
                  <a:tcPr marL="3490" marR="3490" marT="3490" marB="16751"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900" b="1" i="0" u="none" strike="noStrike">
                          <a:solidFill>
                            <a:srgbClr val="000000"/>
                          </a:solidFill>
                          <a:effectLst/>
                          <a:latin typeface="Calibri" panose="020F0502020204030204" pitchFamily="34" charset="0"/>
                        </a:rPr>
                        <a:t>Year 8</a:t>
                      </a:r>
                    </a:p>
                  </a:txBody>
                  <a:tcPr marL="3490" marR="3490" marT="3490" marB="16751"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900" b="1" i="0" u="none" strike="noStrike">
                          <a:solidFill>
                            <a:srgbClr val="000000"/>
                          </a:solidFill>
                          <a:effectLst/>
                          <a:latin typeface="Calibri" panose="020F0502020204030204" pitchFamily="34" charset="0"/>
                        </a:rPr>
                        <a:t>Year 9</a:t>
                      </a:r>
                    </a:p>
                  </a:txBody>
                  <a:tcPr marL="3490" marR="3490" marT="3490" marB="16751"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900" b="1" i="0" u="none" strike="noStrike">
                          <a:solidFill>
                            <a:srgbClr val="000000"/>
                          </a:solidFill>
                          <a:effectLst/>
                          <a:latin typeface="Calibri" panose="020F0502020204030204" pitchFamily="34" charset="0"/>
                        </a:rPr>
                        <a:t>Year 10</a:t>
                      </a:r>
                    </a:p>
                  </a:txBody>
                  <a:tcPr marL="3490" marR="3490" marT="3490" marB="16751"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900" b="1" i="0" u="none" strike="noStrike">
                          <a:solidFill>
                            <a:srgbClr val="000000"/>
                          </a:solidFill>
                          <a:effectLst/>
                          <a:latin typeface="Calibri" panose="020F0502020204030204" pitchFamily="34" charset="0"/>
                        </a:rPr>
                        <a:t>Total</a:t>
                      </a:r>
                    </a:p>
                  </a:txBody>
                  <a:tcPr marL="3490" marR="3490" marT="3490" marB="16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900" b="1" i="0" u="none" strike="noStrike">
                          <a:solidFill>
                            <a:srgbClr val="000000"/>
                          </a:solidFill>
                          <a:effectLst/>
                          <a:latin typeface="Calibri" panose="020F0502020204030204" pitchFamily="34" charset="0"/>
                        </a:rPr>
                        <a:t>Breakdown</a:t>
                      </a:r>
                    </a:p>
                  </a:txBody>
                  <a:tcPr marL="3490" marR="3490" marT="3490" marB="16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ctr"/>
                      <a:r>
                        <a:rPr lang="en-US" sz="900" b="1" i="0" u="none" strike="noStrike">
                          <a:solidFill>
                            <a:srgbClr val="000000"/>
                          </a:solidFill>
                          <a:effectLst/>
                          <a:latin typeface="Calibri" panose="020F0502020204030204" pitchFamily="34" charset="0"/>
                        </a:rPr>
                        <a:t>Per AC Hour</a:t>
                      </a:r>
                    </a:p>
                  </a:txBody>
                  <a:tcPr marL="3490" marR="3490" marT="3490" marB="16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ctr"/>
                      <a:r>
                        <a:rPr lang="en-US" sz="900" b="1" i="0" u="none" strike="noStrike">
                          <a:solidFill>
                            <a:srgbClr val="000000"/>
                          </a:solidFill>
                          <a:effectLst/>
                          <a:latin typeface="Calibri" panose="020F0502020204030204" pitchFamily="34" charset="0"/>
                        </a:rPr>
                        <a:t>% Cost</a:t>
                      </a:r>
                    </a:p>
                  </a:txBody>
                  <a:tcPr marL="3490" marR="3490" marT="3490" marB="16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47735966"/>
                  </a:ext>
                </a:extLst>
              </a:tr>
              <a:tr h="303817">
                <a:tc>
                  <a:txBody>
                    <a:bodyPr/>
                    <a:lstStyle/>
                    <a:p>
                      <a:pPr algn="l" fontAlgn="b"/>
                      <a:r>
                        <a:rPr lang="en-US" sz="900" b="0" i="0" u="none" strike="noStrike">
                          <a:solidFill>
                            <a:srgbClr val="000000"/>
                          </a:solidFill>
                          <a:effectLst/>
                          <a:latin typeface="Calibri" panose="020F0502020204030204" pitchFamily="34" charset="0"/>
                        </a:rPr>
                        <a:t>Aircraft</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1"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1"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1" i="0" u="none" strike="noStrike">
                        <a:solidFill>
                          <a:srgbClr val="000000"/>
                        </a:solidFill>
                        <a:effectLst/>
                        <a:latin typeface="Calibri" panose="020F0502020204030204" pitchFamily="34" charset="0"/>
                      </a:endParaRPr>
                    </a:p>
                  </a:txBody>
                  <a:tcPr marL="3490" marR="3490" marT="3490" marB="16751"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1" i="0" u="none" strike="noStrike">
                        <a:solidFill>
                          <a:srgbClr val="000000"/>
                        </a:solidFill>
                        <a:effectLst/>
                        <a:latin typeface="Calibri" panose="020F0502020204030204" pitchFamily="34" charset="0"/>
                      </a:endParaRPr>
                    </a:p>
                  </a:txBody>
                  <a:tcPr marL="3490" marR="3490" marT="3490" marB="16751"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1" i="0" u="none" strike="noStrike">
                        <a:solidFill>
                          <a:srgbClr val="000000"/>
                        </a:solidFill>
                        <a:effectLst/>
                        <a:latin typeface="Calibri" panose="020F0502020204030204" pitchFamily="34" charset="0"/>
                      </a:endParaRPr>
                    </a:p>
                  </a:txBody>
                  <a:tcPr marL="3490" marR="3490" marT="3490" marB="16751"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1" i="0" u="none" strike="noStrike">
                        <a:solidFill>
                          <a:srgbClr val="000000"/>
                        </a:solidFill>
                        <a:effectLst/>
                        <a:latin typeface="Calibri" panose="020F0502020204030204" pitchFamily="34" charset="0"/>
                      </a:endParaRPr>
                    </a:p>
                  </a:txBody>
                  <a:tcPr marL="3490" marR="3490" marT="3490" marB="16751"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1" i="0" u="none" strike="noStrike">
                        <a:solidFill>
                          <a:srgbClr val="000000"/>
                        </a:solidFill>
                        <a:effectLst/>
                        <a:latin typeface="Calibri" panose="020F0502020204030204" pitchFamily="34" charset="0"/>
                      </a:endParaRPr>
                    </a:p>
                  </a:txBody>
                  <a:tcPr marL="3490" marR="3490" marT="3490" marB="16751"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1" i="0" u="none" strike="noStrike">
                        <a:solidFill>
                          <a:srgbClr val="000000"/>
                        </a:solidFill>
                        <a:effectLst/>
                        <a:latin typeface="Calibri" panose="020F0502020204030204" pitchFamily="34" charset="0"/>
                      </a:endParaRPr>
                    </a:p>
                  </a:txBody>
                  <a:tcPr marL="3490" marR="3490" marT="3490" marB="16751"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1" i="0" u="none" strike="noStrike">
                        <a:solidFill>
                          <a:srgbClr val="000000"/>
                        </a:solidFill>
                        <a:effectLst/>
                        <a:latin typeface="Calibri" panose="020F0502020204030204" pitchFamily="34" charset="0"/>
                      </a:endParaRPr>
                    </a:p>
                  </a:txBody>
                  <a:tcPr marL="3490" marR="3490" marT="3490" marB="16751"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1" i="0" u="none" strike="noStrike">
                        <a:solidFill>
                          <a:srgbClr val="000000"/>
                        </a:solidFill>
                        <a:effectLst/>
                        <a:latin typeface="Calibri" panose="020F0502020204030204" pitchFamily="34" charset="0"/>
                      </a:endParaRPr>
                    </a:p>
                  </a:txBody>
                  <a:tcPr marL="3490" marR="3490" marT="3490" marB="16751"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1" i="0" u="none" strike="noStrike">
                        <a:solidFill>
                          <a:srgbClr val="000000"/>
                        </a:solidFill>
                        <a:effectLst/>
                        <a:latin typeface="Calibri" panose="020F0502020204030204" pitchFamily="34" charset="0"/>
                      </a:endParaRPr>
                    </a:p>
                  </a:txBody>
                  <a:tcPr marL="3490" marR="3490" marT="3490" marB="16751"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1"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$1,652,147 </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$367 </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40%</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53105870"/>
                  </a:ext>
                </a:extLst>
              </a:tr>
              <a:tr h="303817">
                <a:tc>
                  <a:txBody>
                    <a:bodyPr/>
                    <a:lstStyle/>
                    <a:p>
                      <a:pPr algn="l" fontAlgn="b"/>
                      <a:r>
                        <a:rPr lang="en-US" sz="900" b="0" i="0" u="none" strike="noStrike">
                          <a:solidFill>
                            <a:srgbClr val="000000"/>
                          </a:solidFill>
                          <a:effectLst/>
                          <a:latin typeface="Calibri" panose="020F0502020204030204" pitchFamily="34" charset="0"/>
                        </a:rPr>
                        <a:t> Down Payment</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Put 50% down on used 206H</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$176,500 </a:t>
                      </a:r>
                    </a:p>
                  </a:txBody>
                  <a:tcPr marL="3490" marR="3490" marT="3490" marB="16751"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$176,500 </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02992439"/>
                  </a:ext>
                </a:extLst>
              </a:tr>
              <a:tr h="329735">
                <a:tc>
                  <a:txBody>
                    <a:bodyPr/>
                    <a:lstStyle/>
                    <a:p>
                      <a:pPr algn="l" fontAlgn="b"/>
                      <a:r>
                        <a:rPr lang="en-US" sz="900" b="0" i="0" u="none" strike="noStrike">
                          <a:solidFill>
                            <a:srgbClr val="000000"/>
                          </a:solidFill>
                          <a:effectLst/>
                          <a:latin typeface="Calibri" panose="020F0502020204030204" pitchFamily="34" charset="0"/>
                        </a:rPr>
                        <a:t> Loan</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Annual Cost of 206H 10 </a:t>
                      </a:r>
                      <a:r>
                        <a:rPr lang="en-US" sz="900" b="0" i="0" u="none" strike="noStrike" err="1">
                          <a:solidFill>
                            <a:srgbClr val="000000"/>
                          </a:solidFill>
                          <a:effectLst/>
                          <a:latin typeface="Calibri" panose="020F0502020204030204" pitchFamily="34" charset="0"/>
                        </a:rPr>
                        <a:t>yr</a:t>
                      </a:r>
                      <a:r>
                        <a:rPr lang="en-US" sz="900" b="0" i="0" u="none" strike="noStrike">
                          <a:solidFill>
                            <a:srgbClr val="000000"/>
                          </a:solidFill>
                          <a:effectLst/>
                          <a:latin typeface="Calibri" panose="020F0502020204030204" pitchFamily="34" charset="0"/>
                        </a:rPr>
                        <a:t> loan @5%</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$22,465 </a:t>
                      </a:r>
                    </a:p>
                  </a:txBody>
                  <a:tcPr marL="3490" marR="3490" marT="3490" marB="16751"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$22,465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$22,465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$22,465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$22,465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$22,465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$22,465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$22,465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$22,465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$22,465 </a:t>
                      </a:r>
                    </a:p>
                  </a:txBody>
                  <a:tcPr marL="3490" marR="3490" marT="3490" marB="16751"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$224,647 </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92477592"/>
                  </a:ext>
                </a:extLst>
              </a:tr>
              <a:tr h="329735">
                <a:tc>
                  <a:txBody>
                    <a:bodyPr/>
                    <a:lstStyle/>
                    <a:p>
                      <a:pPr algn="l" fontAlgn="b"/>
                      <a:r>
                        <a:rPr lang="en-US" sz="900" b="0" i="0" u="none" strike="noStrike">
                          <a:solidFill>
                            <a:srgbClr val="000000"/>
                          </a:solidFill>
                          <a:effectLst/>
                          <a:latin typeface="Calibri" panose="020F0502020204030204" pitchFamily="34" charset="0"/>
                        </a:rPr>
                        <a:t> Fuel</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450 annual hours @ 13 gal/hr x $6/gal</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$35,100 </a:t>
                      </a:r>
                    </a:p>
                  </a:txBody>
                  <a:tcPr marL="3490" marR="3490" marT="3490" marB="16751"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$35,100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$35,100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$35,100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$35,100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$35,100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$35,100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$35,100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$35,100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$35,100 </a:t>
                      </a:r>
                    </a:p>
                  </a:txBody>
                  <a:tcPr marL="3490" marR="3490" marT="3490" marB="16751"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$351,000 </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88173837"/>
                  </a:ext>
                </a:extLst>
              </a:tr>
              <a:tr h="303817">
                <a:tc>
                  <a:txBody>
                    <a:bodyPr/>
                    <a:lstStyle/>
                    <a:p>
                      <a:pPr algn="l" fontAlgn="b"/>
                      <a:r>
                        <a:rPr lang="en-US" sz="900" b="0" i="0" u="none" strike="noStrike">
                          <a:solidFill>
                            <a:srgbClr val="000000"/>
                          </a:solidFill>
                          <a:effectLst/>
                          <a:latin typeface="Calibri" panose="020F0502020204030204" pitchFamily="34" charset="0"/>
                        </a:rPr>
                        <a:t> Maintenance Costs</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Inspection, annuals, mantenance</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$90,000 </a:t>
                      </a:r>
                    </a:p>
                  </a:txBody>
                  <a:tcPr marL="3490" marR="3490" marT="3490" marB="16751"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$90,000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$90,000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$90,000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$90,000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$90,000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$90,000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$90,000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$90,000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$90,000 </a:t>
                      </a:r>
                    </a:p>
                  </a:txBody>
                  <a:tcPr marL="3490" marR="3490" marT="3490" marB="16751"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$900,000 </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83128642"/>
                  </a:ext>
                </a:extLst>
              </a:tr>
              <a:tr h="303817">
                <a:tc>
                  <a:txBody>
                    <a:bodyPr/>
                    <a:lstStyle/>
                    <a:p>
                      <a:pPr algn="l" fontAlgn="b"/>
                      <a:r>
                        <a:rPr lang="en-US" sz="900" b="0" i="0" u="none" strike="noStrike">
                          <a:solidFill>
                            <a:srgbClr val="000000"/>
                          </a:solidFill>
                          <a:effectLst/>
                          <a:latin typeface="Calibri" panose="020F0502020204030204" pitchFamily="34" charset="0"/>
                        </a:rPr>
                        <a:t>Staff</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$1,350,000 </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$300 </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32%</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03725772"/>
                  </a:ext>
                </a:extLst>
              </a:tr>
              <a:tr h="473753">
                <a:tc>
                  <a:txBody>
                    <a:bodyPr/>
                    <a:lstStyle/>
                    <a:p>
                      <a:pPr algn="l" fontAlgn="b"/>
                      <a:r>
                        <a:rPr lang="en-US" sz="900" b="0" i="0" u="none" strike="noStrike">
                          <a:solidFill>
                            <a:srgbClr val="000000"/>
                          </a:solidFill>
                          <a:effectLst/>
                          <a:latin typeface="Calibri" panose="020F0502020204030204" pitchFamily="34" charset="0"/>
                        </a:rPr>
                        <a:t>Director of Operations</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$45,000/year Salary</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$45,000 </a:t>
                      </a:r>
                    </a:p>
                  </a:txBody>
                  <a:tcPr marL="3490" marR="3490" marT="3490" marB="16751"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$45,000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$45,000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$45,000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$45,000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$45,000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$45,000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$45,000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$45,000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$45,000 </a:t>
                      </a:r>
                    </a:p>
                  </a:txBody>
                  <a:tcPr marL="3490" marR="3490" marT="3490" marB="16751"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$450,000 </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34361390"/>
                  </a:ext>
                </a:extLst>
              </a:tr>
              <a:tr h="270384">
                <a:tc>
                  <a:txBody>
                    <a:bodyPr/>
                    <a:lstStyle/>
                    <a:p>
                      <a:pPr algn="l" fontAlgn="b"/>
                      <a:r>
                        <a:rPr lang="en-US" sz="900" b="0" i="0" u="none" strike="noStrike">
                          <a:solidFill>
                            <a:srgbClr val="000000"/>
                          </a:solidFill>
                          <a:effectLst/>
                          <a:latin typeface="Calibri" panose="020F0502020204030204" pitchFamily="34" charset="0"/>
                        </a:rPr>
                        <a:t>     Pilot 1</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$45,000/year Salary</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$45,000 </a:t>
                      </a:r>
                    </a:p>
                  </a:txBody>
                  <a:tcPr marL="3490" marR="3490" marT="3490" marB="16751"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$45,000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$45,000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$45,000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$45,000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$45,000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$45,000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$45,000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$45,000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$45,000 </a:t>
                      </a:r>
                    </a:p>
                  </a:txBody>
                  <a:tcPr marL="3490" marR="3490" marT="3490" marB="16751"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$450,000 </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33665204"/>
                  </a:ext>
                </a:extLst>
              </a:tr>
              <a:tr h="270384">
                <a:tc>
                  <a:txBody>
                    <a:bodyPr/>
                    <a:lstStyle/>
                    <a:p>
                      <a:pPr algn="l" fontAlgn="b"/>
                      <a:r>
                        <a:rPr lang="en-US" sz="900" b="0" i="0" u="none" strike="noStrike">
                          <a:solidFill>
                            <a:srgbClr val="000000"/>
                          </a:solidFill>
                          <a:effectLst/>
                          <a:latin typeface="Calibri" panose="020F0502020204030204" pitchFamily="34" charset="0"/>
                        </a:rPr>
                        <a:t>     Pilot 2</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$45,000/year Salary</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$45,000 </a:t>
                      </a:r>
                    </a:p>
                  </a:txBody>
                  <a:tcPr marL="3490" marR="3490" marT="3490" marB="16751"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$45,000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$45,000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$45,000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$45,000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$45,000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$45,000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$45,000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$45,000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$45,000 </a:t>
                      </a:r>
                    </a:p>
                  </a:txBody>
                  <a:tcPr marL="3490" marR="3490" marT="3490" marB="16751"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$450,000 </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36118816"/>
                  </a:ext>
                </a:extLst>
              </a:tr>
              <a:tr h="303817">
                <a:tc>
                  <a:txBody>
                    <a:bodyPr/>
                    <a:lstStyle/>
                    <a:p>
                      <a:pPr algn="l" fontAlgn="b"/>
                      <a:r>
                        <a:rPr lang="en-US" sz="900" b="0" i="0" u="none" strike="noStrike">
                          <a:solidFill>
                            <a:srgbClr val="000000"/>
                          </a:solidFill>
                          <a:effectLst/>
                          <a:latin typeface="Calibri" panose="020F0502020204030204" pitchFamily="34" charset="0"/>
                        </a:rPr>
                        <a:t>Other</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$340,000 </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$76 </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8%</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273814"/>
                  </a:ext>
                </a:extLst>
              </a:tr>
              <a:tr h="270384">
                <a:tc>
                  <a:txBody>
                    <a:bodyPr/>
                    <a:lstStyle/>
                    <a:p>
                      <a:pPr algn="l" fontAlgn="b"/>
                      <a:r>
                        <a:rPr lang="en-US" sz="900" b="0" i="0" u="none" strike="noStrike">
                          <a:solidFill>
                            <a:srgbClr val="000000"/>
                          </a:solidFill>
                          <a:effectLst/>
                          <a:latin typeface="Calibri" panose="020F0502020204030204" pitchFamily="34" charset="0"/>
                        </a:rPr>
                        <a:t> Facility Costs</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$1000/month</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$12,000 </a:t>
                      </a:r>
                    </a:p>
                  </a:txBody>
                  <a:tcPr marL="3490" marR="3490" marT="3490" marB="16751"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$12,000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$12,000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$12,000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$12,000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$12,000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$12,000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$12,000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$12,000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$12,000 </a:t>
                      </a:r>
                    </a:p>
                  </a:txBody>
                  <a:tcPr marL="3490" marR="3490" marT="3490" marB="16751"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$120,000 </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33000438"/>
                  </a:ext>
                </a:extLst>
              </a:tr>
              <a:tr h="303817">
                <a:tc>
                  <a:txBody>
                    <a:bodyPr/>
                    <a:lstStyle/>
                    <a:p>
                      <a:pPr algn="l" fontAlgn="b"/>
                      <a:r>
                        <a:rPr lang="en-US" sz="900" b="0" i="0" u="none" strike="noStrike">
                          <a:solidFill>
                            <a:srgbClr val="000000"/>
                          </a:solidFill>
                          <a:effectLst/>
                          <a:latin typeface="Calibri" panose="020F0502020204030204" pitchFamily="34" charset="0"/>
                        </a:rPr>
                        <a:t> Insurance Costs</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$10,000/year for facility and AC</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$10,000 </a:t>
                      </a:r>
                    </a:p>
                  </a:txBody>
                  <a:tcPr marL="3490" marR="3490" marT="3490" marB="16751"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$10,000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$10,000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$10,000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$10,000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$10,000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$10,000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$10,000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$10,000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$10,000 </a:t>
                      </a:r>
                    </a:p>
                  </a:txBody>
                  <a:tcPr marL="3490" marR="3490" marT="3490" marB="16751"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$100,000 </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25425565"/>
                  </a:ext>
                </a:extLst>
              </a:tr>
              <a:tr h="303817">
                <a:tc>
                  <a:txBody>
                    <a:bodyPr/>
                    <a:lstStyle/>
                    <a:p>
                      <a:pPr algn="l" fontAlgn="b"/>
                      <a:r>
                        <a:rPr lang="en-US" sz="900" b="0" i="0" u="none" strike="noStrike">
                          <a:solidFill>
                            <a:srgbClr val="000000"/>
                          </a:solidFill>
                          <a:effectLst/>
                          <a:latin typeface="Calibri" panose="020F0502020204030204" pitchFamily="34" charset="0"/>
                        </a:rPr>
                        <a:t> Medical Supplies</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$1000/month</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$12,000 </a:t>
                      </a:r>
                    </a:p>
                  </a:txBody>
                  <a:tcPr marL="3490" marR="3490" marT="3490" marB="16751"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$12,000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$12,000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$12,000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$12,000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$12,000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$12,000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$12,000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$12,000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$12,000 </a:t>
                      </a:r>
                    </a:p>
                  </a:txBody>
                  <a:tcPr marL="3490" marR="3490" marT="3490" marB="16751"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$120,000 </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04386518"/>
                  </a:ext>
                </a:extLst>
              </a:tr>
              <a:tr h="473753">
                <a:tc>
                  <a:txBody>
                    <a:bodyPr/>
                    <a:lstStyle/>
                    <a:p>
                      <a:pPr algn="l" fontAlgn="b"/>
                      <a:r>
                        <a:rPr lang="en-US" sz="900" b="0" i="0" u="none" strike="noStrike">
                          <a:solidFill>
                            <a:srgbClr val="000000"/>
                          </a:solidFill>
                          <a:effectLst/>
                          <a:latin typeface="Calibri" panose="020F0502020204030204" pitchFamily="34" charset="0"/>
                        </a:rPr>
                        <a:t>Risk Mitigation</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25% of total costs for unforseen events</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$123,266 </a:t>
                      </a:r>
                    </a:p>
                  </a:txBody>
                  <a:tcPr marL="3490" marR="3490" marT="3490" marB="16751"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$79,141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$79,141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$79,141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$79,141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$79,141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$79,141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$79,141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$79,141 </a:t>
                      </a:r>
                    </a:p>
                  </a:txBody>
                  <a:tcPr marL="3490" marR="3490" marT="3490" marB="16751"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$79,141 </a:t>
                      </a:r>
                    </a:p>
                  </a:txBody>
                  <a:tcPr marL="3490" marR="3490" marT="3490" marB="16751"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$835,537 </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$835,537 </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$186 </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20%</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66426424"/>
                  </a:ext>
                </a:extLst>
              </a:tr>
              <a:tr h="270384">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471526626"/>
                  </a:ext>
                </a:extLst>
              </a:tr>
              <a:tr h="445287">
                <a:tc>
                  <a:txBody>
                    <a:bodyPr/>
                    <a:lstStyle/>
                    <a:p>
                      <a:pPr algn="l" fontAlgn="b"/>
                      <a:r>
                        <a:rPr lang="en-US" sz="900" b="1" i="0" u="none" strike="noStrike">
                          <a:solidFill>
                            <a:srgbClr val="000000"/>
                          </a:solidFill>
                          <a:effectLst/>
                          <a:latin typeface="Calibri" panose="020F0502020204030204" pitchFamily="34" charset="0"/>
                        </a:rPr>
                        <a:t>Total</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$616,331 </a:t>
                      </a:r>
                    </a:p>
                  </a:txBody>
                  <a:tcPr marL="3490" marR="3490" marT="3490" marB="16751"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$395,706 </a:t>
                      </a:r>
                    </a:p>
                  </a:txBody>
                  <a:tcPr marL="3490" marR="3490" marT="3490" marB="16751"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$395,706 </a:t>
                      </a:r>
                    </a:p>
                  </a:txBody>
                  <a:tcPr marL="3490" marR="3490" marT="3490" marB="16751"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$395,706 </a:t>
                      </a:r>
                    </a:p>
                  </a:txBody>
                  <a:tcPr marL="3490" marR="3490" marT="3490" marB="16751"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$395,706 </a:t>
                      </a:r>
                    </a:p>
                  </a:txBody>
                  <a:tcPr marL="3490" marR="3490" marT="3490" marB="16751"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$395,706 </a:t>
                      </a:r>
                    </a:p>
                  </a:txBody>
                  <a:tcPr marL="3490" marR="3490" marT="3490" marB="16751"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$395,706 </a:t>
                      </a:r>
                    </a:p>
                  </a:txBody>
                  <a:tcPr marL="3490" marR="3490" marT="3490" marB="16751"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$395,706 </a:t>
                      </a:r>
                    </a:p>
                  </a:txBody>
                  <a:tcPr marL="3490" marR="3490" marT="3490" marB="16751"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$395,706 </a:t>
                      </a:r>
                    </a:p>
                  </a:txBody>
                  <a:tcPr marL="3490" marR="3490" marT="3490" marB="16751"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$395,706 </a:t>
                      </a:r>
                    </a:p>
                  </a:txBody>
                  <a:tcPr marL="3490" marR="3490" marT="3490" marB="16751"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$4,177,683 </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$4,177,683 </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$928 </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100%</a:t>
                      </a:r>
                    </a:p>
                  </a:txBody>
                  <a:tcPr marL="3490" marR="3490" marT="3490" marB="1675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6618695"/>
                  </a:ext>
                </a:extLst>
              </a:tr>
            </a:tbl>
          </a:graphicData>
        </a:graphic>
      </p:graphicFrame>
      <p:pic>
        <p:nvPicPr>
          <p:cNvPr id="4" name="Picture 2">
            <a:extLst>
              <a:ext uri="{FF2B5EF4-FFF2-40B4-BE49-F238E27FC236}">
                <a16:creationId xmlns:a16="http://schemas.microsoft.com/office/drawing/2014/main" id="{18186368-9FAE-B548-BFEA-7C4F101EB1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28322" y="196086"/>
            <a:ext cx="664142" cy="704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565394"/>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167BB8B-97F5-9A1B-0CEB-71CD15C23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384261"/>
            <a:ext cx="2983832" cy="27795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6334649-6009-1F7B-DD11-C13894085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72100"/>
            <a:ext cx="7877175" cy="1485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DE40E0C-4C75-B487-5608-28DC3A3C3EA9}"/>
              </a:ext>
            </a:extLst>
          </p:cNvPr>
          <p:cNvSpPr txBox="1"/>
          <p:nvPr/>
        </p:nvSpPr>
        <p:spPr>
          <a:xfrm>
            <a:off x="2326511" y="1924480"/>
            <a:ext cx="8362963"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a:p>
            <a:endParaRPr lang="en-US">
              <a:cs typeface="Calibri"/>
            </a:endParaRPr>
          </a:p>
          <a:p>
            <a:pPr algn="ctr"/>
            <a:endParaRPr lang="en-US" sz="2400"/>
          </a:p>
          <a:p>
            <a:pPr algn="ctr"/>
            <a:r>
              <a:rPr lang="en-US" sz="3200"/>
              <a:t>The Global Humanitarian Network </a:t>
            </a:r>
          </a:p>
          <a:p>
            <a:pPr algn="ctr"/>
            <a:r>
              <a:rPr lang="en-US" sz="3200"/>
              <a:t>Bush Flying Webinar ​</a:t>
            </a:r>
            <a:endParaRPr lang="en-US" sz="3200">
              <a:cs typeface="Calibri"/>
            </a:endParaRPr>
          </a:p>
          <a:p>
            <a:endParaRPr lang="en-US" sz="2800" b="1">
              <a:cs typeface="Calibri"/>
            </a:endParaRPr>
          </a:p>
          <a:p>
            <a:pPr algn="r"/>
            <a:endParaRPr lang="en-US">
              <a:ea typeface="+mn-lt"/>
              <a:cs typeface="+mn-lt"/>
            </a:endParaRPr>
          </a:p>
          <a:p>
            <a:pPr algn="r"/>
            <a:endParaRPr lang="en-US">
              <a:ea typeface="+mn-lt"/>
              <a:cs typeface="+mn-lt"/>
            </a:endParaRPr>
          </a:p>
          <a:p>
            <a:pPr algn="r"/>
            <a:endParaRPr lang="en-US">
              <a:ea typeface="+mn-lt"/>
              <a:cs typeface="+mn-lt"/>
            </a:endParaRPr>
          </a:p>
          <a:p>
            <a:pPr algn="r"/>
            <a:r>
              <a:rPr lang="en-US">
                <a:ea typeface="+mn-lt"/>
                <a:cs typeface="+mn-lt"/>
              </a:rPr>
              <a:t>September 25, 2023</a:t>
            </a:r>
          </a:p>
        </p:txBody>
      </p:sp>
    </p:spTree>
    <p:extLst>
      <p:ext uri="{BB962C8B-B14F-4D97-AF65-F5344CB8AC3E}">
        <p14:creationId xmlns:p14="http://schemas.microsoft.com/office/powerpoint/2010/main" val="1024760498"/>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4E68339-1B90-44F9-BCC4-4600A6E24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C55EC6-78E1-6D15-0768-614D1444D083}"/>
              </a:ext>
            </a:extLst>
          </p:cNvPr>
          <p:cNvSpPr>
            <a:spLocks noGrp="1"/>
          </p:cNvSpPr>
          <p:nvPr>
            <p:ph type="title"/>
          </p:nvPr>
        </p:nvSpPr>
        <p:spPr>
          <a:xfrm>
            <a:off x="1525712" y="2400474"/>
            <a:ext cx="9142288" cy="3370933"/>
          </a:xfrm>
        </p:spPr>
        <p:txBody>
          <a:bodyPr vert="horz" lIns="91440" tIns="45720" rIns="91440" bIns="45720" rtlCol="0" anchor="b">
            <a:noAutofit/>
          </a:bodyPr>
          <a:lstStyle/>
          <a:p>
            <a:pPr algn="ctr"/>
            <a:br>
              <a:rPr lang="en-US" sz="3200" u="sng" kern="1200" dirty="0"/>
            </a:br>
            <a:br>
              <a:rPr lang="en-US" sz="3200" u="sng" kern="1200" dirty="0"/>
            </a:br>
            <a:br>
              <a:rPr lang="en-US" sz="3200" u="sng" kern="1200" dirty="0"/>
            </a:br>
            <a:br>
              <a:rPr lang="en-US" sz="3200" u="sng" kern="1200" dirty="0"/>
            </a:br>
            <a:r>
              <a:rPr lang="en-US" sz="3200" b="1" u="sng" kern="1200" dirty="0">
                <a:latin typeface="Calibri"/>
                <a:ea typeface="Calibri"/>
                <a:cs typeface="Calibri"/>
              </a:rPr>
              <a:t>The Result</a:t>
            </a:r>
            <a:br>
              <a:rPr lang="en-US" sz="3200" kern="1200" dirty="0"/>
            </a:br>
            <a:br>
              <a:rPr lang="en-US" sz="3200" kern="1200" dirty="0"/>
            </a:br>
            <a:r>
              <a:rPr lang="en-US" sz="2900" kern="1200" dirty="0">
                <a:latin typeface="+mj-lt"/>
                <a:ea typeface="+mj-ea"/>
                <a:cs typeface="+mj-cs"/>
              </a:rPr>
              <a:t>Based on extensive consultations from subject matter experts with decades of experience conducting these missions, we have created a user-friendly comprehensive collection of documents that greatly increases the likelihood of success for those who seek to provide humanitarian support via a bush air operation.</a:t>
            </a:r>
            <a:br>
              <a:rPr lang="en-US" sz="3200" kern="1200" dirty="0"/>
            </a:br>
            <a:br>
              <a:rPr lang="en-US" sz="3200" kern="1200" dirty="0"/>
            </a:br>
            <a:endParaRPr lang="en-US" sz="3200" kern="1200">
              <a:solidFill>
                <a:schemeClr val="tx1"/>
              </a:solidFill>
              <a:latin typeface="+mj-lt"/>
              <a:ea typeface="+mj-ea"/>
              <a:cs typeface="+mj-cs"/>
            </a:endParaRPr>
          </a:p>
        </p:txBody>
      </p:sp>
      <p:pic>
        <p:nvPicPr>
          <p:cNvPr id="4" name="Picture 3" descr="A group of people in different outfits&#10;&#10;Description automatically generated">
            <a:extLst>
              <a:ext uri="{FF2B5EF4-FFF2-40B4-BE49-F238E27FC236}">
                <a16:creationId xmlns:a16="http://schemas.microsoft.com/office/drawing/2014/main" id="{B521F1F9-08DE-80DB-6DF1-33C81F3E3C4D}"/>
              </a:ext>
            </a:extLst>
          </p:cNvPr>
          <p:cNvPicPr>
            <a:picLocks noChangeAspect="1"/>
          </p:cNvPicPr>
          <p:nvPr/>
        </p:nvPicPr>
        <p:blipFill>
          <a:blip r:embed="rId2"/>
          <a:stretch>
            <a:fillRect/>
          </a:stretch>
        </p:blipFill>
        <p:spPr>
          <a:xfrm>
            <a:off x="5337437" y="455701"/>
            <a:ext cx="1514076" cy="858180"/>
          </a:xfrm>
          <a:prstGeom prst="rect">
            <a:avLst/>
          </a:prstGeom>
        </p:spPr>
      </p:pic>
      <p:pic>
        <p:nvPicPr>
          <p:cNvPr id="5" name="Picture 2">
            <a:extLst>
              <a:ext uri="{FF2B5EF4-FFF2-40B4-BE49-F238E27FC236}">
                <a16:creationId xmlns:a16="http://schemas.microsoft.com/office/drawing/2014/main" id="{44BF401F-D233-3F43-8DA1-64FF53787C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2505" y="6082128"/>
            <a:ext cx="769495" cy="7168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ue and yellow stripe&#10;&#10;Description automatically generated">
            <a:extLst>
              <a:ext uri="{FF2B5EF4-FFF2-40B4-BE49-F238E27FC236}">
                <a16:creationId xmlns:a16="http://schemas.microsoft.com/office/drawing/2014/main" id="{9D6FFE83-3411-E8E7-ABE5-D7D9AA04D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72100"/>
            <a:ext cx="7877175"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4026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013AC130-1BF3-02CD-D99B-138D17E318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1196" y="1196847"/>
            <a:ext cx="4776562" cy="446346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AA7B0156-50AA-D9DC-0472-54927211F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24475"/>
            <a:ext cx="9477375" cy="153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039248"/>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4B3CF5-0150-4339-1E4B-43800F4BE4E3}"/>
              </a:ext>
            </a:extLst>
          </p:cNvPr>
          <p:cNvSpPr>
            <a:spLocks noGrp="1"/>
          </p:cNvSpPr>
          <p:nvPr>
            <p:ph type="title"/>
          </p:nvPr>
        </p:nvSpPr>
        <p:spPr>
          <a:xfrm>
            <a:off x="838200" y="557188"/>
            <a:ext cx="10515600" cy="1133499"/>
          </a:xfrm>
        </p:spPr>
        <p:txBody>
          <a:bodyPr>
            <a:normAutofit/>
          </a:bodyPr>
          <a:lstStyle/>
          <a:p>
            <a:pPr algn="ctr"/>
            <a:br>
              <a:rPr lang="en-US" sz="3600">
                <a:cs typeface="Calibri Light"/>
              </a:rPr>
            </a:br>
            <a:endParaRPr lang="en-US" sz="3600">
              <a:cs typeface="Calibri Light"/>
            </a:endParaRPr>
          </a:p>
        </p:txBody>
      </p:sp>
      <p:sp>
        <p:nvSpPr>
          <p:cNvPr id="3" name="Content Placeholder 2">
            <a:extLst>
              <a:ext uri="{FF2B5EF4-FFF2-40B4-BE49-F238E27FC236}">
                <a16:creationId xmlns:a16="http://schemas.microsoft.com/office/drawing/2014/main" id="{6AC1D1DC-EA5E-C8FB-D396-1AC6795C85F1}"/>
              </a:ext>
            </a:extLst>
          </p:cNvPr>
          <p:cNvSpPr>
            <a:spLocks noGrp="1"/>
          </p:cNvSpPr>
          <p:nvPr>
            <p:ph idx="1"/>
          </p:nvPr>
        </p:nvSpPr>
        <p:spPr>
          <a:xfrm>
            <a:off x="1564069" y="1832424"/>
            <a:ext cx="9106351" cy="3768193"/>
          </a:xfrm>
        </p:spPr>
        <p:txBody>
          <a:bodyPr vert="horz" lIns="91440" tIns="45720" rIns="91440" bIns="45720" rtlCol="0" anchor="t">
            <a:normAutofit/>
          </a:bodyPr>
          <a:lstStyle/>
          <a:p>
            <a:pPr marL="0" indent="0" defTabSz="786384">
              <a:spcBef>
                <a:spcPts val="860"/>
              </a:spcBef>
              <a:buNone/>
            </a:pPr>
            <a:endParaRPr lang="en-US" sz="2408" kern="1200">
              <a:solidFill>
                <a:schemeClr val="tx1"/>
              </a:solidFill>
              <a:latin typeface="+mn-lt"/>
              <a:ea typeface="+mn-ea"/>
              <a:cs typeface="Calibri" panose="020F0502020204030204"/>
            </a:endParaRPr>
          </a:p>
          <a:p>
            <a:pPr marL="0" indent="0">
              <a:buNone/>
            </a:pPr>
            <a:endParaRPr lang="en-US">
              <a:cs typeface="Calibri" panose="020F0502020204030204"/>
            </a:endParaRPr>
          </a:p>
        </p:txBody>
      </p:sp>
      <p:pic>
        <p:nvPicPr>
          <p:cNvPr id="4098" name="Picture 2">
            <a:extLst>
              <a:ext uri="{FF2B5EF4-FFF2-40B4-BE49-F238E27FC236}">
                <a16:creationId xmlns:a16="http://schemas.microsoft.com/office/drawing/2014/main" id="{FC894F4C-9F27-DB6F-0295-5CC3A9046E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2" y="5568041"/>
            <a:ext cx="6821515" cy="12867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7D87183-9E63-FB3E-0901-AE11F14CD2EE}"/>
              </a:ext>
            </a:extLst>
          </p:cNvPr>
          <p:cNvSpPr txBox="1"/>
          <p:nvPr/>
        </p:nvSpPr>
        <p:spPr>
          <a:xfrm>
            <a:off x="2457667" y="827969"/>
            <a:ext cx="7153088" cy="40632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786384">
              <a:spcAft>
                <a:spcPts val="600"/>
              </a:spcAft>
            </a:pPr>
            <a:endParaRPr lang="en-US" sz="2408" b="1" kern="1200">
              <a:solidFill>
                <a:schemeClr val="tx1"/>
              </a:solidFill>
              <a:latin typeface="+mn-lt"/>
              <a:ea typeface="+mn-lt"/>
              <a:cs typeface="+mn-lt"/>
            </a:endParaRPr>
          </a:p>
          <a:p>
            <a:pPr algn="ctr" defTabSz="786384">
              <a:spcAft>
                <a:spcPts val="600"/>
              </a:spcAft>
            </a:pPr>
            <a:endParaRPr lang="en-US" sz="4000" b="1" kern="1200" dirty="0">
              <a:latin typeface="+mn-lt"/>
              <a:ea typeface="+mn-lt"/>
              <a:cs typeface="+mn-lt"/>
            </a:endParaRPr>
          </a:p>
          <a:p>
            <a:pPr algn="ctr" defTabSz="786384">
              <a:spcAft>
                <a:spcPts val="600"/>
              </a:spcAft>
            </a:pPr>
            <a:r>
              <a:rPr lang="en-US" sz="4000" b="1" kern="1200" dirty="0">
                <a:latin typeface="+mn-lt"/>
                <a:ea typeface="+mn-lt"/>
                <a:cs typeface="+mn-lt"/>
              </a:rPr>
              <a:t>Bush Air Operations and the Past, Present, and Future of Bush Flying </a:t>
            </a:r>
            <a:endParaRPr lang="en-US" sz="4000" kern="1200" dirty="0">
              <a:latin typeface="+mn-lt"/>
              <a:ea typeface="+mn-ea"/>
              <a:cs typeface="+mn-cs"/>
            </a:endParaRPr>
          </a:p>
          <a:p>
            <a:pPr algn="ctr" defTabSz="786384">
              <a:spcAft>
                <a:spcPts val="600"/>
              </a:spcAft>
            </a:pPr>
            <a:endParaRPr lang="en-US" sz="1548" kern="1200">
              <a:solidFill>
                <a:schemeClr val="tx1"/>
              </a:solidFill>
              <a:latin typeface="+mn-lt"/>
              <a:ea typeface="+mn-ea"/>
              <a:cs typeface="+mn-cs"/>
            </a:endParaRPr>
          </a:p>
          <a:p>
            <a:pPr algn="ctr" defTabSz="786384">
              <a:spcAft>
                <a:spcPts val="600"/>
              </a:spcAft>
            </a:pPr>
            <a:endParaRPr lang="en-US" sz="1548" kern="1200">
              <a:solidFill>
                <a:schemeClr val="tx1"/>
              </a:solidFill>
              <a:latin typeface="+mn-lt"/>
              <a:ea typeface="+mn-ea"/>
              <a:cs typeface="+mn-cs"/>
            </a:endParaRPr>
          </a:p>
          <a:p>
            <a:pPr algn="ctr">
              <a:spcAft>
                <a:spcPts val="600"/>
              </a:spcAft>
            </a:pPr>
            <a:endParaRPr lang="en-US">
              <a:cs typeface="Calibri" panose="020F0502020204030204"/>
            </a:endParaRPr>
          </a:p>
        </p:txBody>
      </p:sp>
      <p:pic>
        <p:nvPicPr>
          <p:cNvPr id="9" name="Picture 2" descr="Logo, company name&#10;&#10;Description automatically generated">
            <a:extLst>
              <a:ext uri="{FF2B5EF4-FFF2-40B4-BE49-F238E27FC236}">
                <a16:creationId xmlns:a16="http://schemas.microsoft.com/office/drawing/2014/main" id="{3111E8F3-B3C9-A688-49DB-5BD5C8E4B5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5710" y="4301429"/>
            <a:ext cx="2310490" cy="2139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48579"/>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1970AA-C823-7FAE-D07B-96A3B4960904}"/>
              </a:ext>
            </a:extLst>
          </p:cNvPr>
          <p:cNvSpPr>
            <a:spLocks noGrp="1"/>
          </p:cNvSpPr>
          <p:nvPr>
            <p:ph type="title"/>
          </p:nvPr>
        </p:nvSpPr>
        <p:spPr>
          <a:xfrm>
            <a:off x="905494" y="841171"/>
            <a:ext cx="10451016" cy="5189088"/>
          </a:xfrm>
        </p:spPr>
        <p:txBody>
          <a:bodyPr anchor="t">
            <a:normAutofit/>
          </a:bodyPr>
          <a:lstStyle/>
          <a:p>
            <a:r>
              <a:rPr lang="en-US" sz="4000" b="1" u="sng" dirty="0">
                <a:latin typeface="Calibri"/>
                <a:cs typeface="Calibri Light"/>
              </a:rPr>
              <a:t>A Definition of "Bush Flying"</a:t>
            </a:r>
            <a:br>
              <a:rPr lang="en-US" sz="4000" dirty="0">
                <a:latin typeface="Calibri"/>
                <a:cs typeface="Calibri Light"/>
              </a:rPr>
            </a:br>
            <a:br>
              <a:rPr lang="en-US" sz="4000" dirty="0">
                <a:latin typeface="Calibri"/>
                <a:cs typeface="Calibri Light"/>
              </a:rPr>
            </a:br>
            <a:br>
              <a:rPr lang="en-US" sz="4000" dirty="0">
                <a:latin typeface="Calibri"/>
                <a:cs typeface="Calibri Light"/>
              </a:rPr>
            </a:br>
            <a:r>
              <a:rPr lang="en-US" sz="2800" dirty="0">
                <a:latin typeface="Calibri"/>
                <a:cs typeface="Arial"/>
              </a:rPr>
              <a:t>"A bush pilot is a person who is able to fly a light to medium size aircraft safely in and out of places that would normally be regarded by most other pilots as "marginal", "too dangerous" or "impossible". </a:t>
            </a:r>
            <a:br>
              <a:rPr lang="en-US" sz="2800" dirty="0">
                <a:latin typeface="Calibri"/>
                <a:cs typeface="Arial"/>
              </a:rPr>
            </a:br>
            <a:br>
              <a:rPr lang="en-US" sz="2800" dirty="0">
                <a:latin typeface="Calibri"/>
                <a:cs typeface="Arial"/>
              </a:rPr>
            </a:br>
            <a:r>
              <a:rPr lang="en-US" sz="2800" dirty="0">
                <a:latin typeface="Calibri"/>
                <a:cs typeface="Arial"/>
              </a:rPr>
              <a:t>                                   -</a:t>
            </a:r>
            <a:r>
              <a:rPr lang="en-US" sz="2800" dirty="0">
                <a:latin typeface="Calibri"/>
                <a:cs typeface="Times New Roman"/>
              </a:rPr>
              <a:t>Milne "CC" Pocock -Bush Air -South Africa and USA</a:t>
            </a:r>
            <a:endParaRPr lang="en-US" sz="2800" dirty="0">
              <a:latin typeface="Calibri"/>
              <a:cs typeface="Calibri Light"/>
            </a:endParaRPr>
          </a:p>
        </p:txBody>
      </p:sp>
      <p:pic>
        <p:nvPicPr>
          <p:cNvPr id="5122" name="Picture 2">
            <a:extLst>
              <a:ext uri="{FF2B5EF4-FFF2-40B4-BE49-F238E27FC236}">
                <a16:creationId xmlns:a16="http://schemas.microsoft.com/office/drawing/2014/main" id="{79C4FEBE-10E5-805B-3007-F83182905FB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716" y="5284840"/>
            <a:ext cx="10901198" cy="1203322"/>
          </a:xfrm>
          <a:prstGeom prst="rect">
            <a:avLst/>
          </a:prstGeom>
          <a:noFill/>
          <a:extLst>
            <a:ext uri="{909E8E84-426E-40DD-AFC4-6F175D3DCCD1}">
              <a14:hiddenFill xmlns:a14="http://schemas.microsoft.com/office/drawing/2010/main">
                <a:solidFill>
                  <a:srgbClr val="FFFFFF"/>
                </a:solidFill>
              </a14:hiddenFill>
            </a:ext>
          </a:extLst>
        </p:spPr>
      </p:pic>
      <p:sp>
        <p:nvSpPr>
          <p:cNvPr id="5129" name="Rectangle 5128">
            <a:extLst>
              <a:ext uri="{FF2B5EF4-FFF2-40B4-BE49-F238E27FC236}">
                <a16:creationId xmlns:a16="http://schemas.microsoft.com/office/drawing/2014/main" id="{E7BFF8DC-0AE7-4AD2-9B28-2E5F26D62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1" name="Rectangle 5130">
            <a:extLst>
              <a:ext uri="{FF2B5EF4-FFF2-40B4-BE49-F238E27FC236}">
                <a16:creationId xmlns:a16="http://schemas.microsoft.com/office/drawing/2014/main" id="{7E0162AD-C6E5-4BF8-A453-76ADB368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4133323"/>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tanding on a dock with a plane&#10;&#10;Description automatically generated">
            <a:extLst>
              <a:ext uri="{FF2B5EF4-FFF2-40B4-BE49-F238E27FC236}">
                <a16:creationId xmlns:a16="http://schemas.microsoft.com/office/drawing/2014/main" id="{4D629218-073B-52E2-AADB-C0783AF2C8AB}"/>
              </a:ext>
            </a:extLst>
          </p:cNvPr>
          <p:cNvPicPr>
            <a:picLocks noChangeAspect="1"/>
          </p:cNvPicPr>
          <p:nvPr/>
        </p:nvPicPr>
        <p:blipFill rotWithShape="1">
          <a:blip r:embed="rId2"/>
          <a:srcRect l="6543" r="14146"/>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6F80AB-90BF-D745-E1A2-FFDBC9B6285E}"/>
              </a:ext>
            </a:extLst>
          </p:cNvPr>
          <p:cNvSpPr>
            <a:spLocks noGrp="1"/>
          </p:cNvSpPr>
          <p:nvPr>
            <p:ph type="title"/>
          </p:nvPr>
        </p:nvSpPr>
        <p:spPr>
          <a:xfrm>
            <a:off x="8360192" y="365125"/>
            <a:ext cx="3511471" cy="724920"/>
          </a:xfrm>
        </p:spPr>
        <p:txBody>
          <a:bodyPr>
            <a:normAutofit/>
          </a:bodyPr>
          <a:lstStyle/>
          <a:p>
            <a:r>
              <a:rPr lang="en-US" sz="4000" b="1" u="sng" dirty="0">
                <a:cs typeface="Calibri Light"/>
              </a:rPr>
              <a:t>The Past</a:t>
            </a:r>
            <a:endParaRPr lang="en-US" sz="4000" b="1" u="sng" dirty="0"/>
          </a:p>
        </p:txBody>
      </p:sp>
      <p:sp>
        <p:nvSpPr>
          <p:cNvPr id="3" name="Content Placeholder 2">
            <a:extLst>
              <a:ext uri="{FF2B5EF4-FFF2-40B4-BE49-F238E27FC236}">
                <a16:creationId xmlns:a16="http://schemas.microsoft.com/office/drawing/2014/main" id="{FEFB5477-04D4-0EC6-23CB-388272ACBF7B}"/>
              </a:ext>
            </a:extLst>
          </p:cNvPr>
          <p:cNvSpPr>
            <a:spLocks noGrp="1"/>
          </p:cNvSpPr>
          <p:nvPr>
            <p:ph idx="1"/>
          </p:nvPr>
        </p:nvSpPr>
        <p:spPr>
          <a:xfrm>
            <a:off x="8138250" y="1124125"/>
            <a:ext cx="3955354" cy="5127157"/>
          </a:xfrm>
        </p:spPr>
        <p:txBody>
          <a:bodyPr vert="horz" lIns="91440" tIns="45720" rIns="91440" bIns="45720" rtlCol="0" anchor="t">
            <a:noAutofit/>
          </a:bodyPr>
          <a:lstStyle/>
          <a:p>
            <a:r>
              <a:rPr lang="en-US" sz="1600" dirty="0">
                <a:ea typeface="+mn-lt"/>
                <a:cs typeface="+mn-lt"/>
              </a:rPr>
              <a:t>The bush, the backcountry, the outback, the wilderness, the wilds</a:t>
            </a:r>
          </a:p>
          <a:p>
            <a:r>
              <a:rPr lang="en-US" sz="1600" dirty="0">
                <a:ea typeface="+mn-lt"/>
                <a:cs typeface="+mn-lt"/>
              </a:rPr>
              <a:t>Flying in the bush requires pilots to have experience and confidence </a:t>
            </a:r>
          </a:p>
          <a:p>
            <a:r>
              <a:rPr lang="en-US" sz="1600" dirty="0">
                <a:ea typeface="+mn-lt"/>
                <a:cs typeface="+mn-lt"/>
              </a:rPr>
              <a:t>Airplanes need to be able to handle the abuse and be able to bounce back from encounters with rocks and branches</a:t>
            </a:r>
          </a:p>
          <a:p>
            <a:r>
              <a:rPr lang="en-US" sz="1600" dirty="0">
                <a:ea typeface="+mn-lt"/>
                <a:cs typeface="+mn-lt"/>
              </a:rPr>
              <a:t>Early airplanes were too fragile to be put to use on rough strips, but by the 1920’s, the equipment, from airframes to powerplants, had improved significantly</a:t>
            </a:r>
          </a:p>
          <a:p>
            <a:r>
              <a:rPr lang="en-US" sz="1600" dirty="0">
                <a:ea typeface="+mn-lt"/>
                <a:cs typeface="+mn-lt"/>
              </a:rPr>
              <a:t>Skis and floats came along with new models of planes designed for inhospitable terrain</a:t>
            </a:r>
          </a:p>
          <a:p>
            <a:r>
              <a:rPr lang="en-US" sz="1600" dirty="0">
                <a:ea typeface="+mn-lt"/>
                <a:cs typeface="+mn-lt"/>
              </a:rPr>
              <a:t>Bush flying remains a critical part of the world’s transportation infrastructure, linking remote locations with goods, services and care, and in the process saving countless lives</a:t>
            </a:r>
            <a:endParaRPr lang="en-US" sz="1600" dirty="0">
              <a:cs typeface="Calibri"/>
            </a:endParaRPr>
          </a:p>
        </p:txBody>
      </p:sp>
      <p:pic>
        <p:nvPicPr>
          <p:cNvPr id="7" name="Picture 2" descr="Logo, company name&#10;&#10;Description automatically generated">
            <a:extLst>
              <a:ext uri="{FF2B5EF4-FFF2-40B4-BE49-F238E27FC236}">
                <a16:creationId xmlns:a16="http://schemas.microsoft.com/office/drawing/2014/main" id="{75A0BEB4-F15E-C80C-ABF1-53CF2ED5B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8071" y="5844960"/>
            <a:ext cx="1084865" cy="100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859274"/>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C8179-B76D-7DF3-8524-579650498C0B}"/>
              </a:ext>
            </a:extLst>
          </p:cNvPr>
          <p:cNvSpPr>
            <a:spLocks noGrp="1"/>
          </p:cNvSpPr>
          <p:nvPr>
            <p:ph type="title"/>
          </p:nvPr>
        </p:nvSpPr>
        <p:spPr/>
        <p:txBody>
          <a:bodyPr/>
          <a:lstStyle/>
          <a:p>
            <a:r>
              <a:rPr lang="en-US" b="1" u="sng" dirty="0">
                <a:latin typeface="Calibri"/>
                <a:ea typeface="Calibri"/>
                <a:cs typeface="Calibri Light"/>
              </a:rPr>
              <a:t>The Present</a:t>
            </a:r>
          </a:p>
        </p:txBody>
      </p:sp>
      <p:sp>
        <p:nvSpPr>
          <p:cNvPr id="3" name="Content Placeholder 2">
            <a:extLst>
              <a:ext uri="{FF2B5EF4-FFF2-40B4-BE49-F238E27FC236}">
                <a16:creationId xmlns:a16="http://schemas.microsoft.com/office/drawing/2014/main" id="{6301A950-6747-E22A-A31A-3BAA757223C8}"/>
              </a:ext>
            </a:extLst>
          </p:cNvPr>
          <p:cNvSpPr>
            <a:spLocks noGrp="1"/>
          </p:cNvSpPr>
          <p:nvPr>
            <p:ph idx="1"/>
          </p:nvPr>
        </p:nvSpPr>
        <p:spPr/>
        <p:txBody>
          <a:bodyPr vert="horz" lIns="91440" tIns="45720" rIns="91440" bIns="45720" rtlCol="0" anchor="t">
            <a:normAutofit/>
          </a:bodyPr>
          <a:lstStyle/>
          <a:p>
            <a:r>
              <a:rPr lang="en-US" sz="2400" dirty="0">
                <a:solidFill>
                  <a:srgbClr val="363636"/>
                </a:solidFill>
                <a:ea typeface="+mn-lt"/>
                <a:cs typeface="+mn-lt"/>
              </a:rPr>
              <a:t>Modern bush planes incorporate advanced avionics systems and powerful, fuel-efficient engines, STOL, tires etc.</a:t>
            </a:r>
            <a:endParaRPr lang="en-US" sz="2400" dirty="0">
              <a:solidFill>
                <a:srgbClr val="000000"/>
              </a:solidFill>
              <a:ea typeface="+mn-lt"/>
              <a:cs typeface="+mn-lt"/>
            </a:endParaRPr>
          </a:p>
          <a:p>
            <a:r>
              <a:rPr lang="en-US" sz="2400" dirty="0">
                <a:solidFill>
                  <a:srgbClr val="363636"/>
                </a:solidFill>
                <a:ea typeface="+mn-lt"/>
                <a:cs typeface="+mn-lt"/>
              </a:rPr>
              <a:t>Allows for smoother and safer operation</a:t>
            </a:r>
            <a:endParaRPr lang="en-US" sz="2400" dirty="0">
              <a:solidFill>
                <a:srgbClr val="000000"/>
              </a:solidFill>
              <a:ea typeface="+mn-lt"/>
              <a:cs typeface="+mn-lt"/>
            </a:endParaRPr>
          </a:p>
          <a:p>
            <a:r>
              <a:rPr lang="en-US" sz="2400" dirty="0">
                <a:solidFill>
                  <a:srgbClr val="363636"/>
                </a:solidFill>
                <a:ea typeface="+mn-lt"/>
                <a:cs typeface="+mn-lt"/>
              </a:rPr>
              <a:t>More efficient and effective in remote regions</a:t>
            </a:r>
          </a:p>
          <a:p>
            <a:r>
              <a:rPr lang="en-US" sz="2400" dirty="0">
                <a:solidFill>
                  <a:srgbClr val="363636"/>
                </a:solidFill>
                <a:ea typeface="+mn-lt"/>
                <a:cs typeface="+mn-lt"/>
              </a:rPr>
              <a:t>More frequent radio calls</a:t>
            </a:r>
          </a:p>
          <a:p>
            <a:r>
              <a:rPr lang="en-US" sz="2400" dirty="0">
                <a:solidFill>
                  <a:srgbClr val="363636"/>
                </a:solidFill>
                <a:ea typeface="+mn-lt"/>
                <a:cs typeface="+mn-lt"/>
              </a:rPr>
              <a:t>Safer training techniques and opportunities </a:t>
            </a:r>
          </a:p>
        </p:txBody>
      </p:sp>
      <p:pic>
        <p:nvPicPr>
          <p:cNvPr id="5" name="Picture 2" descr="Logo, company name&#10;&#10;Description automatically generated">
            <a:extLst>
              <a:ext uri="{FF2B5EF4-FFF2-40B4-BE49-F238E27FC236}">
                <a16:creationId xmlns:a16="http://schemas.microsoft.com/office/drawing/2014/main" id="{88F528EB-D149-DBB4-F07F-5FD147C646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8071" y="5844960"/>
            <a:ext cx="1084865" cy="10058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ue and yellow stripe&#10;&#10;Description automatically generated">
            <a:extLst>
              <a:ext uri="{FF2B5EF4-FFF2-40B4-BE49-F238E27FC236}">
                <a16:creationId xmlns:a16="http://schemas.microsoft.com/office/drawing/2014/main" id="{B45066A3-1C51-3B50-C44D-6ACFC4044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72100"/>
            <a:ext cx="7877175"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344730"/>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293B8-060F-E1AA-49CF-71BEF02BE380}"/>
              </a:ext>
            </a:extLst>
          </p:cNvPr>
          <p:cNvSpPr>
            <a:spLocks noGrp="1"/>
          </p:cNvSpPr>
          <p:nvPr>
            <p:ph type="title"/>
          </p:nvPr>
        </p:nvSpPr>
        <p:spPr/>
        <p:txBody>
          <a:bodyPr/>
          <a:lstStyle/>
          <a:p>
            <a:r>
              <a:rPr lang="en-US" b="1" u="sng" dirty="0">
                <a:latin typeface="Calibri"/>
                <a:ea typeface="Calibri"/>
                <a:cs typeface="Calibri Light"/>
              </a:rPr>
              <a:t>The Future</a:t>
            </a:r>
          </a:p>
        </p:txBody>
      </p:sp>
      <p:sp>
        <p:nvSpPr>
          <p:cNvPr id="3" name="Content Placeholder 2">
            <a:extLst>
              <a:ext uri="{FF2B5EF4-FFF2-40B4-BE49-F238E27FC236}">
                <a16:creationId xmlns:a16="http://schemas.microsoft.com/office/drawing/2014/main" id="{5E3FDD56-A03F-8C36-EADA-89F1F9CF3054}"/>
              </a:ext>
            </a:extLst>
          </p:cNvPr>
          <p:cNvSpPr>
            <a:spLocks noGrp="1"/>
          </p:cNvSpPr>
          <p:nvPr>
            <p:ph idx="1"/>
          </p:nvPr>
        </p:nvSpPr>
        <p:spPr>
          <a:xfrm>
            <a:off x="838200" y="1300422"/>
            <a:ext cx="10515600" cy="4876541"/>
          </a:xfrm>
        </p:spPr>
        <p:txBody>
          <a:bodyPr vert="horz" lIns="91440" tIns="45720" rIns="91440" bIns="45720" rtlCol="0" anchor="t">
            <a:normAutofit/>
          </a:bodyPr>
          <a:lstStyle/>
          <a:p>
            <a:pPr marL="0" indent="0" algn="ctr">
              <a:buNone/>
            </a:pPr>
            <a:endParaRPr lang="en-US" sz="2400" u="sng" dirty="0">
              <a:solidFill>
                <a:srgbClr val="363636"/>
              </a:solidFill>
            </a:endParaRPr>
          </a:p>
          <a:p>
            <a:pPr marL="0" indent="0" algn="ctr">
              <a:buNone/>
            </a:pPr>
            <a:r>
              <a:rPr lang="en-US" sz="2400" u="sng" dirty="0">
                <a:solidFill>
                  <a:srgbClr val="363636"/>
                </a:solidFill>
              </a:rPr>
              <a:t>Improving Safety Standards and Reducing Carbon Emissions</a:t>
            </a:r>
            <a:endParaRPr lang="en-US" sz="2400" u="sng" dirty="0">
              <a:solidFill>
                <a:srgbClr val="363636"/>
              </a:solidFill>
              <a:ea typeface="Calibri"/>
              <a:cs typeface="Calibri"/>
            </a:endParaRPr>
          </a:p>
          <a:p>
            <a:r>
              <a:rPr lang="en-US" sz="2400" dirty="0">
                <a:solidFill>
                  <a:srgbClr val="363636"/>
                </a:solidFill>
                <a:ea typeface="+mn-lt"/>
                <a:cs typeface="+mn-lt"/>
              </a:rPr>
              <a:t>Navigation systems and engine efficiency innovations </a:t>
            </a:r>
          </a:p>
          <a:p>
            <a:r>
              <a:rPr lang="en-US" sz="2400" dirty="0">
                <a:solidFill>
                  <a:srgbClr val="363636"/>
                </a:solidFill>
                <a:ea typeface="+mn-lt"/>
                <a:cs typeface="+mn-lt"/>
              </a:rPr>
              <a:t>Flying electric batteries </a:t>
            </a:r>
            <a:endParaRPr lang="en-US" dirty="0"/>
          </a:p>
          <a:p>
            <a:r>
              <a:rPr lang="en-US" sz="2400" dirty="0">
                <a:solidFill>
                  <a:srgbClr val="363636"/>
                </a:solidFill>
                <a:ea typeface="+mn-lt"/>
                <a:cs typeface="+mn-lt"/>
              </a:rPr>
              <a:t>Evolution to improve safety standards and reduce carbon emissions</a:t>
            </a:r>
          </a:p>
          <a:p>
            <a:r>
              <a:rPr lang="en-US" sz="2400" dirty="0">
                <a:solidFill>
                  <a:srgbClr val="363636"/>
                </a:solidFill>
                <a:ea typeface="+mn-lt"/>
                <a:cs typeface="+mn-lt"/>
              </a:rPr>
              <a:t>Delivering essential services safely</a:t>
            </a:r>
          </a:p>
          <a:p>
            <a:r>
              <a:rPr lang="en-US" sz="2400" dirty="0">
                <a:solidFill>
                  <a:srgbClr val="363636"/>
                </a:solidFill>
                <a:ea typeface="+mn-lt"/>
                <a:cs typeface="+mn-lt"/>
              </a:rPr>
              <a:t>Reducing human error factors while deploying time-critical help whenever needed</a:t>
            </a:r>
            <a:endParaRPr lang="en-US" sz="2400">
              <a:solidFill>
                <a:srgbClr val="000000"/>
              </a:solidFill>
              <a:ea typeface="+mn-lt"/>
              <a:cs typeface="+mn-lt"/>
            </a:endParaRPr>
          </a:p>
          <a:p>
            <a:r>
              <a:rPr lang="en-US" sz="2400" dirty="0">
                <a:solidFill>
                  <a:srgbClr val="363636"/>
                </a:solidFill>
                <a:ea typeface="+mn-lt"/>
                <a:cs typeface="+mn-lt"/>
              </a:rPr>
              <a:t>Saving thousands of lives during emergencies caused by natural disasters, medical emergencies, and deliveries of supplies</a:t>
            </a:r>
            <a:endParaRPr lang="en-US" sz="2400" dirty="0">
              <a:solidFill>
                <a:srgbClr val="363636"/>
              </a:solidFill>
              <a:cs typeface="Calibri"/>
            </a:endParaRPr>
          </a:p>
          <a:p>
            <a:endParaRPr lang="en-US">
              <a:cs typeface="Calibri"/>
            </a:endParaRPr>
          </a:p>
        </p:txBody>
      </p:sp>
      <p:pic>
        <p:nvPicPr>
          <p:cNvPr id="5" name="Picture 2" descr="Logo, company name&#10;&#10;Description automatically generated">
            <a:extLst>
              <a:ext uri="{FF2B5EF4-FFF2-40B4-BE49-F238E27FC236}">
                <a16:creationId xmlns:a16="http://schemas.microsoft.com/office/drawing/2014/main" id="{C0A20267-D14F-0741-BE28-9655721AB2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8071" y="5844960"/>
            <a:ext cx="1084865" cy="10058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ue and yellow stripe&#10;&#10;Description automatically generated">
            <a:extLst>
              <a:ext uri="{FF2B5EF4-FFF2-40B4-BE49-F238E27FC236}">
                <a16:creationId xmlns:a16="http://schemas.microsoft.com/office/drawing/2014/main" id="{02963DB1-5EF6-B54C-D6BA-F92039D2F8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2318"/>
            <a:ext cx="7877175" cy="112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549939"/>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41B6F8-4394-8512-537F-FCD6B2198C32}"/>
              </a:ext>
            </a:extLst>
          </p:cNvPr>
          <p:cNvSpPr>
            <a:spLocks noGrp="1"/>
          </p:cNvSpPr>
          <p:nvPr>
            <p:ph type="title"/>
          </p:nvPr>
        </p:nvSpPr>
        <p:spPr>
          <a:xfrm>
            <a:off x="594394" y="996151"/>
            <a:ext cx="4150581" cy="3060928"/>
          </a:xfrm>
        </p:spPr>
        <p:txBody>
          <a:bodyPr anchor="t">
            <a:normAutofit/>
          </a:bodyPr>
          <a:lstStyle/>
          <a:p>
            <a:pPr algn="r"/>
            <a:r>
              <a:rPr lang="en-US" sz="4000" b="1" u="sng" dirty="0">
                <a:latin typeface="Calibri"/>
                <a:cs typeface="Calibri Light"/>
              </a:rPr>
              <a:t>Bush Flying Safety</a:t>
            </a:r>
            <a:endParaRPr lang="en-US" sz="4000" b="1" u="sng" dirty="0">
              <a:latin typeface="Calibri"/>
            </a:endParaRPr>
          </a:p>
        </p:txBody>
      </p:sp>
      <p:pic>
        <p:nvPicPr>
          <p:cNvPr id="6146" name="Picture 2">
            <a:extLst>
              <a:ext uri="{FF2B5EF4-FFF2-40B4-BE49-F238E27FC236}">
                <a16:creationId xmlns:a16="http://schemas.microsoft.com/office/drawing/2014/main" id="{43C21E9E-887B-C3AC-A146-69BD2F770B5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73" y="4726988"/>
            <a:ext cx="11139778" cy="2088709"/>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10">
            <a:extLst>
              <a:ext uri="{FF2B5EF4-FFF2-40B4-BE49-F238E27FC236}">
                <a16:creationId xmlns:a16="http://schemas.microsoft.com/office/drawing/2014/main" id="{066AAC4B-1493-C17C-B099-2679FC233BA2}"/>
              </a:ext>
            </a:extLst>
          </p:cNvPr>
          <p:cNvSpPr>
            <a:spLocks noGrp="1"/>
          </p:cNvSpPr>
          <p:nvPr>
            <p:ph idx="1"/>
          </p:nvPr>
        </p:nvSpPr>
        <p:spPr>
          <a:xfrm>
            <a:off x="2393725" y="1854405"/>
            <a:ext cx="9128063" cy="3116768"/>
          </a:xfrm>
        </p:spPr>
        <p:txBody>
          <a:bodyPr vert="horz" lIns="91440" tIns="45720" rIns="91440" bIns="45720" rtlCol="0" anchor="t">
            <a:normAutofit/>
          </a:bodyPr>
          <a:lstStyle/>
          <a:p>
            <a:pPr marL="0" indent="0">
              <a:buNone/>
            </a:pPr>
            <a:endParaRPr lang="en-US" dirty="0">
              <a:latin typeface="Calibri"/>
              <a:cs typeface="Arial"/>
            </a:endParaRPr>
          </a:p>
          <a:p>
            <a:pPr marL="0" indent="0">
              <a:buNone/>
            </a:pPr>
            <a:r>
              <a:rPr lang="en-US" dirty="0">
                <a:latin typeface="Calibri"/>
                <a:cs typeface="Arial"/>
              </a:rPr>
              <a:t>"The life and death nature of bush flying also means that bush pilots frequently resort to untested methods for accomplishing the job, the result is that many common practices are pioneered in bush flying."</a:t>
            </a:r>
            <a:endParaRPr lang="en-US">
              <a:latin typeface="Calibri"/>
              <a:ea typeface="Calibri"/>
              <a:cs typeface="Calibri" panose="020F0502020204030204"/>
            </a:endParaRPr>
          </a:p>
        </p:txBody>
      </p:sp>
      <p:sp>
        <p:nvSpPr>
          <p:cNvPr id="6153" name="Rectangle 6152">
            <a:extLst>
              <a:ext uri="{FF2B5EF4-FFF2-40B4-BE49-F238E27FC236}">
                <a16:creationId xmlns:a16="http://schemas.microsoft.com/office/drawing/2014/main" id="{E7BFF8DC-0AE7-4AD2-9B28-2E5F26D62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Rectangle 6154">
            <a:extLst>
              <a:ext uri="{FF2B5EF4-FFF2-40B4-BE49-F238E27FC236}">
                <a16:creationId xmlns:a16="http://schemas.microsoft.com/office/drawing/2014/main" id="{7E0162AD-C6E5-4BF8-A453-76ADB368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Logo, company name&#10;&#10;Description automatically generated">
            <a:extLst>
              <a:ext uri="{FF2B5EF4-FFF2-40B4-BE49-F238E27FC236}">
                <a16:creationId xmlns:a16="http://schemas.microsoft.com/office/drawing/2014/main" id="{D1CCF050-571A-0986-8D8C-033B5FB699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8634" y="5430669"/>
            <a:ext cx="996089" cy="924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719614"/>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B6F8-4394-8512-537F-FCD6B2198C32}"/>
              </a:ext>
            </a:extLst>
          </p:cNvPr>
          <p:cNvSpPr>
            <a:spLocks noGrp="1"/>
          </p:cNvSpPr>
          <p:nvPr>
            <p:ph type="title"/>
          </p:nvPr>
        </p:nvSpPr>
        <p:spPr>
          <a:xfrm>
            <a:off x="838200" y="365125"/>
            <a:ext cx="10515600" cy="951491"/>
          </a:xfrm>
        </p:spPr>
        <p:txBody>
          <a:bodyPr>
            <a:normAutofit/>
          </a:bodyPr>
          <a:lstStyle/>
          <a:p>
            <a:pPr algn="ctr"/>
            <a:r>
              <a:rPr lang="en-US" sz="4000" b="1" u="sng" dirty="0">
                <a:latin typeface="Calibri"/>
                <a:cs typeface="Calibri Light"/>
              </a:rPr>
              <a:t>Bush Flying Operations and Wellbeing</a:t>
            </a:r>
            <a:endParaRPr lang="en-US" sz="4000" b="1" u="sng">
              <a:latin typeface="Calibri"/>
              <a:ea typeface="Calibri"/>
              <a:cs typeface="Calibri Light"/>
            </a:endParaRPr>
          </a:p>
        </p:txBody>
      </p:sp>
      <p:pic>
        <p:nvPicPr>
          <p:cNvPr id="6146" name="Picture 2">
            <a:extLst>
              <a:ext uri="{FF2B5EF4-FFF2-40B4-BE49-F238E27FC236}">
                <a16:creationId xmlns:a16="http://schemas.microsoft.com/office/drawing/2014/main" id="{43C21E9E-887B-C3AC-A146-69BD2F770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97336"/>
            <a:ext cx="7877175" cy="460664"/>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14">
            <a:extLst>
              <a:ext uri="{FF2B5EF4-FFF2-40B4-BE49-F238E27FC236}">
                <a16:creationId xmlns:a16="http://schemas.microsoft.com/office/drawing/2014/main" id="{74E206EC-4A85-F53E-2293-89BA0A64B411}"/>
              </a:ext>
            </a:extLst>
          </p:cNvPr>
          <p:cNvSpPr>
            <a:spLocks noGrp="1"/>
          </p:cNvSpPr>
          <p:nvPr>
            <p:ph idx="1"/>
          </p:nvPr>
        </p:nvSpPr>
        <p:spPr>
          <a:xfrm>
            <a:off x="561110" y="1327497"/>
            <a:ext cx="11035144" cy="4849466"/>
          </a:xfrm>
        </p:spPr>
        <p:txBody>
          <a:bodyPr vert="horz" lIns="91440" tIns="45720" rIns="91440" bIns="45720" rtlCol="0" anchor="t">
            <a:noAutofit/>
          </a:bodyPr>
          <a:lstStyle/>
          <a:p>
            <a:pPr marL="457200" indent="-457200"/>
            <a:r>
              <a:rPr lang="en-US" sz="2400" dirty="0">
                <a:solidFill>
                  <a:srgbClr val="353F4B"/>
                </a:solidFill>
                <a:ea typeface="+mn-lt"/>
                <a:cs typeface="+mn-lt"/>
              </a:rPr>
              <a:t>Pilots need to assess their own wellbeing and make it part of their preparation</a:t>
            </a:r>
            <a:endParaRPr lang="en-US" sz="2400" dirty="0">
              <a:solidFill>
                <a:srgbClr val="000000"/>
              </a:solidFill>
              <a:ea typeface="+mn-lt"/>
              <a:cs typeface="+mn-lt"/>
            </a:endParaRPr>
          </a:p>
          <a:p>
            <a:pPr marL="457200" indent="-457200"/>
            <a:r>
              <a:rPr lang="en-US" sz="2400" dirty="0">
                <a:solidFill>
                  <a:srgbClr val="353F4B"/>
                </a:solidFill>
                <a:ea typeface="+mn-lt"/>
                <a:cs typeface="+mn-lt"/>
              </a:rPr>
              <a:t>Monitor performance. Pilots need to make an accurate judgement on physical and mental health. Research around depression has improved the treatment options. Medications today have proved successful in effecting a safe and stable recovery</a:t>
            </a:r>
            <a:endParaRPr lang="en-US" sz="2400">
              <a:solidFill>
                <a:srgbClr val="000000"/>
              </a:solidFill>
              <a:ea typeface="+mn-lt"/>
              <a:cs typeface="+mn-lt"/>
            </a:endParaRPr>
          </a:p>
          <a:p>
            <a:pPr marL="0" indent="0">
              <a:buNone/>
            </a:pPr>
            <a:r>
              <a:rPr lang="en-US" sz="2400" b="1" u="sng" dirty="0">
                <a:solidFill>
                  <a:srgbClr val="353F4B"/>
                </a:solidFill>
                <a:ea typeface="+mn-lt"/>
                <a:cs typeface="+mn-lt"/>
              </a:rPr>
              <a:t>Awareness:</a:t>
            </a:r>
          </a:p>
          <a:p>
            <a:pPr marL="457200" indent="-457200">
              <a:buAutoNum type="arabicPeriod"/>
            </a:pPr>
            <a:r>
              <a:rPr lang="en-US" sz="2400" dirty="0">
                <a:solidFill>
                  <a:srgbClr val="353F4B"/>
                </a:solidFill>
                <a:ea typeface="+mn-lt"/>
                <a:cs typeface="+mn-lt"/>
              </a:rPr>
              <a:t>Wellness post-trauma/tragedy/bad experience</a:t>
            </a:r>
          </a:p>
          <a:p>
            <a:pPr marL="457200" indent="-457200">
              <a:buAutoNum type="arabicPeriod"/>
            </a:pPr>
            <a:r>
              <a:rPr lang="en-US" sz="2400" dirty="0">
                <a:solidFill>
                  <a:srgbClr val="353F4B"/>
                </a:solidFill>
                <a:ea typeface="+mn-lt"/>
                <a:cs typeface="+mn-lt"/>
              </a:rPr>
              <a:t>Alcohol and other drugs</a:t>
            </a:r>
            <a:endParaRPr lang="en-US" sz="2400" dirty="0">
              <a:solidFill>
                <a:srgbClr val="353F4B"/>
              </a:solidFill>
              <a:ea typeface="Calibri"/>
              <a:cs typeface="Calibri"/>
            </a:endParaRPr>
          </a:p>
          <a:p>
            <a:pPr marL="457200" indent="-457200">
              <a:buAutoNum type="arabicPeriod"/>
            </a:pPr>
            <a:r>
              <a:rPr lang="en-US" sz="2400" dirty="0">
                <a:solidFill>
                  <a:srgbClr val="353F4B"/>
                </a:solidFill>
                <a:ea typeface="+mn-lt"/>
                <a:cs typeface="+mn-lt"/>
              </a:rPr>
              <a:t>Diet</a:t>
            </a:r>
            <a:endParaRPr lang="en-US" sz="2400">
              <a:ea typeface="Calibri"/>
              <a:cs typeface="Calibri"/>
            </a:endParaRPr>
          </a:p>
          <a:p>
            <a:pPr marL="457200" indent="-457200">
              <a:buAutoNum type="arabicPeriod"/>
            </a:pPr>
            <a:r>
              <a:rPr lang="en-US" sz="2400" dirty="0">
                <a:solidFill>
                  <a:srgbClr val="353F4B"/>
                </a:solidFill>
                <a:ea typeface="+mn-lt"/>
                <a:cs typeface="+mn-lt"/>
              </a:rPr>
              <a:t>Hydration</a:t>
            </a:r>
            <a:endParaRPr lang="en-US" sz="2400">
              <a:ea typeface="Calibri"/>
              <a:cs typeface="Calibri"/>
            </a:endParaRPr>
          </a:p>
          <a:p>
            <a:pPr marL="457200" indent="-457200">
              <a:buAutoNum type="arabicPeriod"/>
            </a:pPr>
            <a:r>
              <a:rPr lang="en-US" sz="2400" dirty="0">
                <a:solidFill>
                  <a:srgbClr val="353F4B"/>
                </a:solidFill>
                <a:ea typeface="+mn-lt"/>
                <a:cs typeface="+mn-lt"/>
              </a:rPr>
              <a:t>Fatigue</a:t>
            </a:r>
            <a:endParaRPr lang="en-US" sz="2400">
              <a:ea typeface="Calibri"/>
              <a:cs typeface="Calibri"/>
            </a:endParaRPr>
          </a:p>
          <a:p>
            <a:pPr marL="457200" indent="-457200">
              <a:buAutoNum type="arabicPeriod"/>
            </a:pPr>
            <a:r>
              <a:rPr lang="en-US" sz="2400" dirty="0">
                <a:solidFill>
                  <a:srgbClr val="353F4B"/>
                </a:solidFill>
                <a:cs typeface="Calibri"/>
              </a:rPr>
              <a:t>IMSAFE checklist</a:t>
            </a:r>
            <a:endParaRPr lang="en-US" sz="2400" dirty="0">
              <a:solidFill>
                <a:srgbClr val="353F4B"/>
              </a:solidFill>
              <a:ea typeface="Calibri"/>
              <a:cs typeface="Calibri"/>
            </a:endParaRPr>
          </a:p>
          <a:p>
            <a:pPr marL="457200" indent="-457200">
              <a:buAutoNum type="arabicPeriod"/>
            </a:pPr>
            <a:endParaRPr lang="en-US" sz="2000" dirty="0">
              <a:solidFill>
                <a:srgbClr val="353F4B"/>
              </a:solidFill>
              <a:cs typeface="Calibri"/>
            </a:endParaRPr>
          </a:p>
          <a:p>
            <a:endParaRPr lang="en-US" sz="1200">
              <a:solidFill>
                <a:srgbClr val="353F4B"/>
              </a:solidFill>
              <a:cs typeface="Calibri"/>
            </a:endParaRPr>
          </a:p>
        </p:txBody>
      </p:sp>
      <p:pic>
        <p:nvPicPr>
          <p:cNvPr id="4" name="Picture 2" descr="Logo, company name&#10;&#10;Description automatically generated">
            <a:extLst>
              <a:ext uri="{FF2B5EF4-FFF2-40B4-BE49-F238E27FC236}">
                <a16:creationId xmlns:a16="http://schemas.microsoft.com/office/drawing/2014/main" id="{1EBE868B-0FFB-B970-5035-E2A7437F1C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8071" y="5844960"/>
            <a:ext cx="1084865" cy="100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426957"/>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013AC130-1BF3-02CD-D99B-138D17E318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719" y="1197268"/>
            <a:ext cx="4776562" cy="446346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AA7B0156-50AA-D9DC-0472-54927211F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24475"/>
            <a:ext cx="9477375" cy="153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96450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B3CF5-0150-4339-1E4B-43800F4BE4E3}"/>
              </a:ext>
            </a:extLst>
          </p:cNvPr>
          <p:cNvSpPr>
            <a:spLocks noGrp="1"/>
          </p:cNvSpPr>
          <p:nvPr>
            <p:ph type="title"/>
          </p:nvPr>
        </p:nvSpPr>
        <p:spPr>
          <a:xfrm>
            <a:off x="838200" y="337665"/>
            <a:ext cx="10515600" cy="1057991"/>
          </a:xfrm>
        </p:spPr>
        <p:txBody>
          <a:bodyPr>
            <a:normAutofit/>
          </a:bodyPr>
          <a:lstStyle/>
          <a:p>
            <a:pPr algn="ctr"/>
            <a:r>
              <a:rPr lang="en-US" sz="4000" b="1" u="sng" dirty="0">
                <a:cs typeface="Calibri Light"/>
              </a:rPr>
              <a:t>Agenda</a:t>
            </a:r>
          </a:p>
        </p:txBody>
      </p:sp>
      <p:sp>
        <p:nvSpPr>
          <p:cNvPr id="3" name="Content Placeholder 2">
            <a:extLst>
              <a:ext uri="{FF2B5EF4-FFF2-40B4-BE49-F238E27FC236}">
                <a16:creationId xmlns:a16="http://schemas.microsoft.com/office/drawing/2014/main" id="{6AC1D1DC-EA5E-C8FB-D396-1AC6795C85F1}"/>
              </a:ext>
            </a:extLst>
          </p:cNvPr>
          <p:cNvSpPr>
            <a:spLocks noGrp="1"/>
          </p:cNvSpPr>
          <p:nvPr>
            <p:ph idx="1"/>
          </p:nvPr>
        </p:nvSpPr>
        <p:spPr/>
        <p:txBody>
          <a:bodyPr vert="horz" lIns="91440" tIns="45720" rIns="91440" bIns="45720" rtlCol="0" anchor="t">
            <a:normAutofit/>
          </a:bodyPr>
          <a:lstStyle/>
          <a:p>
            <a:pPr marL="0" indent="0">
              <a:buNone/>
            </a:pPr>
            <a:endParaRPr lang="en-US">
              <a:cs typeface="Calibri" panose="020F0502020204030204"/>
            </a:endParaRPr>
          </a:p>
          <a:p>
            <a:pPr marL="0" indent="0">
              <a:buNone/>
            </a:pPr>
            <a:endParaRPr lang="en-US">
              <a:cs typeface="Calibri" panose="020F0502020204030204"/>
            </a:endParaRPr>
          </a:p>
        </p:txBody>
      </p:sp>
      <p:pic>
        <p:nvPicPr>
          <p:cNvPr id="4098" name="Picture 2">
            <a:extLst>
              <a:ext uri="{FF2B5EF4-FFF2-40B4-BE49-F238E27FC236}">
                <a16:creationId xmlns:a16="http://schemas.microsoft.com/office/drawing/2014/main" id="{FC894F4C-9F27-DB6F-0295-5CC3A9046E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52047"/>
            <a:ext cx="7877175" cy="1485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A2F3DD4-A172-534B-FED4-B2336007DE02}"/>
              </a:ext>
            </a:extLst>
          </p:cNvPr>
          <p:cNvSpPr txBox="1"/>
          <p:nvPr/>
        </p:nvSpPr>
        <p:spPr>
          <a:xfrm rot="10800000" flipV="1">
            <a:off x="1432479" y="3124329"/>
            <a:ext cx="932335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000">
              <a:ea typeface="+mn-lt"/>
              <a:cs typeface="+mn-lt"/>
            </a:endParaRPr>
          </a:p>
          <a:p>
            <a:pPr marL="342900" indent="-342900">
              <a:buFont typeface="Arial"/>
              <a:buChar char="•"/>
            </a:pPr>
            <a:endParaRPr lang="en-US" sz="2000">
              <a:cs typeface="Calibri" panose="020F0502020204030204"/>
            </a:endParaRPr>
          </a:p>
        </p:txBody>
      </p:sp>
      <p:graphicFrame>
        <p:nvGraphicFramePr>
          <p:cNvPr id="10" name="Table 9">
            <a:extLst>
              <a:ext uri="{FF2B5EF4-FFF2-40B4-BE49-F238E27FC236}">
                <a16:creationId xmlns:a16="http://schemas.microsoft.com/office/drawing/2014/main" id="{203080C4-4D53-BCDC-A87E-0FCB0686B96D}"/>
              </a:ext>
            </a:extLst>
          </p:cNvPr>
          <p:cNvGraphicFramePr>
            <a:graphicFrameLocks noGrp="1"/>
          </p:cNvGraphicFramePr>
          <p:nvPr>
            <p:extLst>
              <p:ext uri="{D42A27DB-BD31-4B8C-83A1-F6EECF244321}">
                <p14:modId xmlns:p14="http://schemas.microsoft.com/office/powerpoint/2010/main" val="3926406468"/>
              </p:ext>
            </p:extLst>
          </p:nvPr>
        </p:nvGraphicFramePr>
        <p:xfrm>
          <a:off x="1620174" y="1080116"/>
          <a:ext cx="9241024" cy="4083652"/>
        </p:xfrm>
        <a:graphic>
          <a:graphicData uri="http://schemas.openxmlformats.org/drawingml/2006/table">
            <a:tbl>
              <a:tblPr firstRow="1" bandRow="1">
                <a:tableStyleId>{5C22544A-7EE6-4342-B048-85BDC9FD1C3A}</a:tableStyleId>
              </a:tblPr>
              <a:tblGrid>
                <a:gridCol w="2824697">
                  <a:extLst>
                    <a:ext uri="{9D8B030D-6E8A-4147-A177-3AD203B41FA5}">
                      <a16:colId xmlns:a16="http://schemas.microsoft.com/office/drawing/2014/main" val="724288301"/>
                    </a:ext>
                  </a:extLst>
                </a:gridCol>
                <a:gridCol w="6416327">
                  <a:extLst>
                    <a:ext uri="{9D8B030D-6E8A-4147-A177-3AD203B41FA5}">
                      <a16:colId xmlns:a16="http://schemas.microsoft.com/office/drawing/2014/main" val="3778180564"/>
                    </a:ext>
                  </a:extLst>
                </a:gridCol>
              </a:tblGrid>
              <a:tr h="472843">
                <a:tc>
                  <a:txBody>
                    <a:bodyPr/>
                    <a:lstStyle/>
                    <a:p>
                      <a:pPr algn="ctr">
                        <a:lnSpc>
                          <a:spcPct val="150000"/>
                        </a:lnSpc>
                      </a:pPr>
                      <a:r>
                        <a:rPr lang="en-US" u="sng">
                          <a:solidFill>
                            <a:schemeClr val="tx1"/>
                          </a:solidFill>
                        </a:rPr>
                        <a:t>Time</a:t>
                      </a:r>
                    </a:p>
                  </a:txBody>
                  <a:tcPr marL="0" marR="0" marT="0" marB="0" anchor="b">
                    <a:solidFill>
                      <a:schemeClr val="bg1"/>
                    </a:solidFill>
                  </a:tcPr>
                </a:tc>
                <a:tc>
                  <a:txBody>
                    <a:bodyPr/>
                    <a:lstStyle/>
                    <a:p>
                      <a:pPr algn="ctr"/>
                      <a:endParaRPr lang="en-US">
                        <a:solidFill>
                          <a:schemeClr val="tx1"/>
                        </a:solidFill>
                      </a:endParaRPr>
                    </a:p>
                  </a:txBody>
                  <a:tcPr marL="0" marR="0" marT="0" marB="0" anchor="b">
                    <a:solidFill>
                      <a:schemeClr val="bg1"/>
                    </a:solidFill>
                  </a:tcPr>
                </a:tc>
                <a:extLst>
                  <a:ext uri="{0D108BD9-81ED-4DB2-BD59-A6C34878D82A}">
                    <a16:rowId xmlns:a16="http://schemas.microsoft.com/office/drawing/2014/main" val="4211190499"/>
                  </a:ext>
                </a:extLst>
              </a:tr>
              <a:tr h="401201">
                <a:tc>
                  <a:txBody>
                    <a:bodyPr/>
                    <a:lstStyle/>
                    <a:p>
                      <a:pPr algn="ctr">
                        <a:lnSpc>
                          <a:spcPct val="150000"/>
                        </a:lnSpc>
                      </a:pPr>
                      <a:r>
                        <a:rPr lang="en-US" sz="1800">
                          <a:latin typeface="Calibri"/>
                        </a:rPr>
                        <a:t>10:00 - 10:05</a:t>
                      </a:r>
                    </a:p>
                  </a:txBody>
                  <a:tcPr marL="0" marR="0" marT="0" marB="0">
                    <a:solidFill>
                      <a:schemeClr val="bg1"/>
                    </a:solidFill>
                  </a:tcPr>
                </a:tc>
                <a:tc>
                  <a:txBody>
                    <a:bodyPr/>
                    <a:lstStyle/>
                    <a:p>
                      <a:pPr algn="l">
                        <a:lnSpc>
                          <a:spcPct val="150000"/>
                        </a:lnSpc>
                      </a:pPr>
                      <a:r>
                        <a:rPr lang="en-US" sz="1800">
                          <a:latin typeface="Calibri"/>
                        </a:rPr>
                        <a:t>Welcome and Introductions</a:t>
                      </a:r>
                    </a:p>
                  </a:txBody>
                  <a:tcPr marL="0" marR="0" marT="0" marB="0">
                    <a:solidFill>
                      <a:schemeClr val="bg1"/>
                    </a:solidFill>
                  </a:tcPr>
                </a:tc>
                <a:extLst>
                  <a:ext uri="{0D108BD9-81ED-4DB2-BD59-A6C34878D82A}">
                    <a16:rowId xmlns:a16="http://schemas.microsoft.com/office/drawing/2014/main" val="2320641711"/>
                  </a:ext>
                </a:extLst>
              </a:tr>
              <a:tr h="401201">
                <a:tc>
                  <a:txBody>
                    <a:bodyPr/>
                    <a:lstStyle/>
                    <a:p>
                      <a:pPr algn="ctr">
                        <a:lnSpc>
                          <a:spcPct val="150000"/>
                        </a:lnSpc>
                      </a:pPr>
                      <a:r>
                        <a:rPr lang="en-US" sz="1800">
                          <a:latin typeface="Calibri"/>
                        </a:rPr>
                        <a:t>10:05 - 10:20</a:t>
                      </a:r>
                      <a:endParaRPr lang="en-US" sz="1800"/>
                    </a:p>
                  </a:txBody>
                  <a:tcPr marL="0" marR="0" marT="0" marB="0">
                    <a:solidFill>
                      <a:schemeClr val="bg1"/>
                    </a:solidFill>
                  </a:tcPr>
                </a:tc>
                <a:tc>
                  <a:txBody>
                    <a:bodyPr/>
                    <a:lstStyle/>
                    <a:p>
                      <a:pPr algn="l">
                        <a:lnSpc>
                          <a:spcPct val="150000"/>
                        </a:lnSpc>
                      </a:pPr>
                      <a:r>
                        <a:rPr lang="en-US" sz="1800">
                          <a:latin typeface="Calibri"/>
                        </a:rPr>
                        <a:t>Overview of Bush Air Operations Manual: Hank Conard</a:t>
                      </a:r>
                    </a:p>
                  </a:txBody>
                  <a:tcPr marL="0" marR="0" marT="0" marB="0">
                    <a:solidFill>
                      <a:schemeClr val="bg1"/>
                    </a:solidFill>
                  </a:tcPr>
                </a:tc>
                <a:extLst>
                  <a:ext uri="{0D108BD9-81ED-4DB2-BD59-A6C34878D82A}">
                    <a16:rowId xmlns:a16="http://schemas.microsoft.com/office/drawing/2014/main" val="4000893835"/>
                  </a:ext>
                </a:extLst>
              </a:tr>
              <a:tr h="401201">
                <a:tc>
                  <a:txBody>
                    <a:bodyPr/>
                    <a:lstStyle/>
                    <a:p>
                      <a:pPr algn="ctr">
                        <a:lnSpc>
                          <a:spcPct val="150000"/>
                        </a:lnSpc>
                      </a:pPr>
                      <a:r>
                        <a:rPr lang="en-US" sz="1800">
                          <a:latin typeface="Calibri"/>
                        </a:rPr>
                        <a:t>10:20 - 10:30</a:t>
                      </a:r>
                    </a:p>
                  </a:txBody>
                  <a:tcPr marL="0" marR="0" marT="0" marB="0">
                    <a:solidFill>
                      <a:schemeClr val="bg1"/>
                    </a:solidFill>
                  </a:tcPr>
                </a:tc>
                <a:tc>
                  <a:txBody>
                    <a:bodyPr/>
                    <a:lstStyle/>
                    <a:p>
                      <a:pPr algn="l">
                        <a:lnSpc>
                          <a:spcPct val="150000"/>
                        </a:lnSpc>
                      </a:pPr>
                      <a:r>
                        <a:rPr lang="en-US" sz="1800">
                          <a:latin typeface="Calibri"/>
                        </a:rPr>
                        <a:t>Past, Present, and Future of Bush Flying: Elsa Klarich</a:t>
                      </a:r>
                    </a:p>
                  </a:txBody>
                  <a:tcPr marL="0" marR="0" marT="0" marB="0">
                    <a:solidFill>
                      <a:schemeClr val="bg1"/>
                    </a:solidFill>
                  </a:tcPr>
                </a:tc>
                <a:extLst>
                  <a:ext uri="{0D108BD9-81ED-4DB2-BD59-A6C34878D82A}">
                    <a16:rowId xmlns:a16="http://schemas.microsoft.com/office/drawing/2014/main" val="1646430665"/>
                  </a:ext>
                </a:extLst>
              </a:tr>
              <a:tr h="401201">
                <a:tc>
                  <a:txBody>
                    <a:bodyPr/>
                    <a:lstStyle/>
                    <a:p>
                      <a:pPr algn="ctr">
                        <a:lnSpc>
                          <a:spcPct val="150000"/>
                        </a:lnSpc>
                      </a:pPr>
                      <a:r>
                        <a:rPr lang="en-US" sz="1800">
                          <a:latin typeface="Calibri"/>
                        </a:rPr>
                        <a:t>10:30 - 10:35</a:t>
                      </a:r>
                    </a:p>
                  </a:txBody>
                  <a:tcPr marL="0" marR="0" marT="0" marB="0">
                    <a:solidFill>
                      <a:schemeClr val="bg1"/>
                    </a:solidFill>
                  </a:tcPr>
                </a:tc>
                <a:tc>
                  <a:txBody>
                    <a:bodyPr/>
                    <a:lstStyle/>
                    <a:p>
                      <a:pPr algn="l">
                        <a:lnSpc>
                          <a:spcPct val="150000"/>
                        </a:lnSpc>
                      </a:pPr>
                      <a:r>
                        <a:rPr lang="en-US" sz="1800">
                          <a:latin typeface="Calibri"/>
                        </a:rPr>
                        <a:t>Wings of Hope Bush Pilot: Ed Schertz</a:t>
                      </a:r>
                    </a:p>
                  </a:txBody>
                  <a:tcPr marL="0" marR="0" marT="0" marB="0">
                    <a:solidFill>
                      <a:schemeClr val="bg1"/>
                    </a:solidFill>
                  </a:tcPr>
                </a:tc>
                <a:extLst>
                  <a:ext uri="{0D108BD9-81ED-4DB2-BD59-A6C34878D82A}">
                    <a16:rowId xmlns:a16="http://schemas.microsoft.com/office/drawing/2014/main" val="3859761961"/>
                  </a:ext>
                </a:extLst>
              </a:tr>
              <a:tr h="802402">
                <a:tc>
                  <a:txBody>
                    <a:bodyPr/>
                    <a:lstStyle/>
                    <a:p>
                      <a:pPr algn="ctr">
                        <a:lnSpc>
                          <a:spcPct val="150000"/>
                        </a:lnSpc>
                      </a:pPr>
                      <a:r>
                        <a:rPr lang="en-US" sz="1800">
                          <a:latin typeface="Calibri"/>
                        </a:rPr>
                        <a:t>10:35 – 11:15</a:t>
                      </a:r>
                    </a:p>
                  </a:txBody>
                  <a:tcPr marL="0" marR="0" marT="0" marB="0">
                    <a:solidFill>
                      <a:schemeClr val="bg1"/>
                    </a:solidFill>
                  </a:tcPr>
                </a:tc>
                <a:tc>
                  <a:txBody>
                    <a:bodyPr/>
                    <a:lstStyle/>
                    <a:p>
                      <a:pPr lvl="0" algn="l">
                        <a:lnSpc>
                          <a:spcPct val="150000"/>
                        </a:lnSpc>
                        <a:buNone/>
                      </a:pPr>
                      <a:r>
                        <a:rPr lang="en-US" sz="1800" b="0" i="0" u="none" strike="noStrike" noProof="0">
                          <a:solidFill>
                            <a:srgbClr val="000000"/>
                          </a:solidFill>
                          <a:latin typeface="Calibri"/>
                        </a:rPr>
                        <a:t>Missionary Bush Flying - Putting the Motto: "Accept Risks When Benefits Outweigh Costs" to Practice: </a:t>
                      </a:r>
                      <a:r>
                        <a:rPr lang="en-US" sz="1800">
                          <a:latin typeface="Calibri"/>
                        </a:rPr>
                        <a:t>Case Visser</a:t>
                      </a:r>
                    </a:p>
                  </a:txBody>
                  <a:tcPr marL="0" marR="0" marT="0" marB="0">
                    <a:solidFill>
                      <a:schemeClr val="bg1"/>
                    </a:solidFill>
                  </a:tcPr>
                </a:tc>
                <a:extLst>
                  <a:ext uri="{0D108BD9-81ED-4DB2-BD59-A6C34878D82A}">
                    <a16:rowId xmlns:a16="http://schemas.microsoft.com/office/drawing/2014/main" val="2363369886"/>
                  </a:ext>
                </a:extLst>
              </a:tr>
              <a:tr h="401201">
                <a:tc>
                  <a:txBody>
                    <a:bodyPr/>
                    <a:lstStyle/>
                    <a:p>
                      <a:pPr algn="ctr">
                        <a:lnSpc>
                          <a:spcPct val="150000"/>
                        </a:lnSpc>
                      </a:pPr>
                      <a:r>
                        <a:rPr lang="en-US" sz="1800">
                          <a:latin typeface="Calibri"/>
                        </a:rPr>
                        <a:t>11:15 - 11:20</a:t>
                      </a:r>
                    </a:p>
                  </a:txBody>
                  <a:tcPr marL="0" marR="0" marT="0" marB="0">
                    <a:solidFill>
                      <a:schemeClr val="bg1"/>
                    </a:solidFill>
                  </a:tcPr>
                </a:tc>
                <a:tc>
                  <a:txBody>
                    <a:bodyPr/>
                    <a:lstStyle/>
                    <a:p>
                      <a:pPr algn="l">
                        <a:lnSpc>
                          <a:spcPct val="150000"/>
                        </a:lnSpc>
                      </a:pPr>
                      <a:r>
                        <a:rPr lang="en-US" sz="1800">
                          <a:latin typeface="Calibri"/>
                        </a:rPr>
                        <a:t>Scenario Based Discussion</a:t>
                      </a:r>
                    </a:p>
                  </a:txBody>
                  <a:tcPr marL="0" marR="0" marT="0" marB="0">
                    <a:solidFill>
                      <a:schemeClr val="bg1"/>
                    </a:solidFill>
                  </a:tcPr>
                </a:tc>
                <a:extLst>
                  <a:ext uri="{0D108BD9-81ED-4DB2-BD59-A6C34878D82A}">
                    <a16:rowId xmlns:a16="http://schemas.microsoft.com/office/drawing/2014/main" val="1900692707"/>
                  </a:ext>
                </a:extLst>
              </a:tr>
              <a:tr h="401201">
                <a:tc>
                  <a:txBody>
                    <a:bodyPr/>
                    <a:lstStyle/>
                    <a:p>
                      <a:pPr algn="ctr">
                        <a:lnSpc>
                          <a:spcPct val="150000"/>
                        </a:lnSpc>
                      </a:pPr>
                      <a:r>
                        <a:rPr lang="en-US" sz="1800">
                          <a:latin typeface="Calibri"/>
                        </a:rPr>
                        <a:t>11:20 - 11:25</a:t>
                      </a:r>
                    </a:p>
                  </a:txBody>
                  <a:tcPr marL="0" marR="0" marT="0" marB="0">
                    <a:solidFill>
                      <a:schemeClr val="bg1"/>
                    </a:solidFill>
                  </a:tcPr>
                </a:tc>
                <a:tc>
                  <a:txBody>
                    <a:bodyPr/>
                    <a:lstStyle/>
                    <a:p>
                      <a:pPr algn="l">
                        <a:lnSpc>
                          <a:spcPct val="150000"/>
                        </a:lnSpc>
                      </a:pPr>
                      <a:r>
                        <a:rPr lang="en-US" sz="1800">
                          <a:latin typeface="Calibri"/>
                        </a:rPr>
                        <a:t>Recap of Key Takeaways, Next Steps</a:t>
                      </a:r>
                    </a:p>
                  </a:txBody>
                  <a:tcPr marL="0" marR="0" marT="0" marB="0">
                    <a:solidFill>
                      <a:schemeClr val="bg1"/>
                    </a:solidFill>
                  </a:tcPr>
                </a:tc>
                <a:extLst>
                  <a:ext uri="{0D108BD9-81ED-4DB2-BD59-A6C34878D82A}">
                    <a16:rowId xmlns:a16="http://schemas.microsoft.com/office/drawing/2014/main" val="467027531"/>
                  </a:ext>
                </a:extLst>
              </a:tr>
              <a:tr h="401201">
                <a:tc>
                  <a:txBody>
                    <a:bodyPr/>
                    <a:lstStyle/>
                    <a:p>
                      <a:pPr algn="ctr">
                        <a:lnSpc>
                          <a:spcPct val="150000"/>
                        </a:lnSpc>
                      </a:pPr>
                      <a:r>
                        <a:rPr lang="en-US" sz="1800">
                          <a:latin typeface="Calibri"/>
                        </a:rPr>
                        <a:t>11:25 - 11:30</a:t>
                      </a:r>
                    </a:p>
                  </a:txBody>
                  <a:tcPr marL="0" marR="0" marT="0" marB="0">
                    <a:solidFill>
                      <a:schemeClr val="bg1"/>
                    </a:solidFill>
                  </a:tcPr>
                </a:tc>
                <a:tc>
                  <a:txBody>
                    <a:bodyPr/>
                    <a:lstStyle/>
                    <a:p>
                      <a:pPr algn="l">
                        <a:lnSpc>
                          <a:spcPct val="150000"/>
                        </a:lnSpc>
                      </a:pPr>
                      <a:r>
                        <a:rPr lang="en-US" sz="1800">
                          <a:latin typeface="Calibri"/>
                        </a:rPr>
                        <a:t>Thank You/Closing</a:t>
                      </a:r>
                    </a:p>
                  </a:txBody>
                  <a:tcPr marL="0" marR="0" marT="0" marB="0">
                    <a:solidFill>
                      <a:schemeClr val="bg1"/>
                    </a:solidFill>
                  </a:tcPr>
                </a:tc>
                <a:extLst>
                  <a:ext uri="{0D108BD9-81ED-4DB2-BD59-A6C34878D82A}">
                    <a16:rowId xmlns:a16="http://schemas.microsoft.com/office/drawing/2014/main" val="942724877"/>
                  </a:ext>
                </a:extLst>
              </a:tr>
            </a:tbl>
          </a:graphicData>
        </a:graphic>
      </p:graphicFrame>
      <p:pic>
        <p:nvPicPr>
          <p:cNvPr id="9" name="Picture 2" descr="Logo, company name&#10;&#10;Description automatically generated">
            <a:extLst>
              <a:ext uri="{FF2B5EF4-FFF2-40B4-BE49-F238E27FC236}">
                <a16:creationId xmlns:a16="http://schemas.microsoft.com/office/drawing/2014/main" id="{3111E8F3-B3C9-A688-49DB-5BD5C8E4B5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3518" y="4376392"/>
            <a:ext cx="2668049" cy="2470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110617"/>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Wings of Hope Bush Flying Webinar 2023   SD 480p">
            <a:hlinkClick r:id="" action="ppaction://media"/>
            <a:extLst>
              <a:ext uri="{FF2B5EF4-FFF2-40B4-BE49-F238E27FC236}">
                <a16:creationId xmlns:a16="http://schemas.microsoft.com/office/drawing/2014/main" id="{A4851010-991C-19D7-497A-52A64197DC08}"/>
              </a:ext>
            </a:extLst>
          </p:cNvPr>
          <p:cNvPicPr>
            <a:picLocks noRot="1" noChangeAspect="1"/>
          </p:cNvPicPr>
          <p:nvPr>
            <a:videoFile r:link="rId1"/>
          </p:nvPr>
        </p:nvPicPr>
        <p:blipFill>
          <a:blip r:embed="rId3"/>
          <a:stretch>
            <a:fillRect/>
          </a:stretch>
        </p:blipFill>
        <p:spPr>
          <a:xfrm>
            <a:off x="358704" y="210229"/>
            <a:ext cx="11276821" cy="6425907"/>
          </a:xfrm>
          <a:prstGeom prst="rect">
            <a:avLst/>
          </a:prstGeom>
        </p:spPr>
      </p:pic>
    </p:spTree>
    <p:extLst>
      <p:ext uri="{BB962C8B-B14F-4D97-AF65-F5344CB8AC3E}">
        <p14:creationId xmlns:p14="http://schemas.microsoft.com/office/powerpoint/2010/main" val="943716690"/>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013AC130-1BF3-02CD-D99B-138D17E318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719" y="1197268"/>
            <a:ext cx="4776562" cy="446346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AA7B0156-50AA-D9DC-0472-54927211F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24475"/>
            <a:ext cx="9477375" cy="153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671952"/>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C9B4EF-E9F7-6D28-C4B0-BF777C92EE8C}"/>
              </a:ext>
            </a:extLst>
          </p:cNvPr>
          <p:cNvSpPr>
            <a:spLocks noGrp="1"/>
          </p:cNvSpPr>
          <p:nvPr>
            <p:ph idx="1"/>
          </p:nvPr>
        </p:nvSpPr>
        <p:spPr>
          <a:xfrm>
            <a:off x="254833" y="134911"/>
            <a:ext cx="11722308" cy="6565692"/>
          </a:xfrm>
          <a:solidFill>
            <a:schemeClr val="accent5">
              <a:lumMod val="20000"/>
              <a:lumOff val="80000"/>
            </a:schemeClr>
          </a:solidFill>
        </p:spPr>
        <p:txBody>
          <a:bodyPr vert="horz" lIns="91440" tIns="45720" rIns="91440" bIns="45720" rtlCol="0" anchor="t">
            <a:normAutofit/>
          </a:bodyPr>
          <a:lstStyle/>
          <a:p>
            <a:pPr marL="0" indent="0" algn="ctr">
              <a:buNone/>
            </a:pPr>
            <a:endParaRPr lang="en-US" sz="4800"/>
          </a:p>
          <a:p>
            <a:pPr marL="0" indent="0" algn="ctr">
              <a:buNone/>
            </a:pPr>
            <a:endParaRPr lang="en-US" sz="4800" u="sng"/>
          </a:p>
          <a:p>
            <a:pPr marL="0" indent="0" algn="ctr">
              <a:buNone/>
            </a:pPr>
            <a:endParaRPr lang="en-US" sz="4800" u="sng"/>
          </a:p>
          <a:p>
            <a:pPr marL="0" indent="0" algn="ctr">
              <a:buNone/>
            </a:pPr>
            <a:r>
              <a:rPr lang="en-US" sz="4800" b="1" u="sng" dirty="0"/>
              <a:t>Missionary Bush Flying</a:t>
            </a:r>
            <a:endParaRPr lang="en-US" b="1" u="sng" dirty="0">
              <a:ea typeface="Calibri"/>
              <a:cs typeface="Calibri" panose="020F0502020204030204"/>
            </a:endParaRPr>
          </a:p>
          <a:p>
            <a:pPr marL="0" indent="0" algn="ctr">
              <a:buNone/>
            </a:pPr>
            <a:endParaRPr lang="en-US" sz="4800"/>
          </a:p>
          <a:p>
            <a:pPr marL="0" indent="0" algn="ctr">
              <a:buNone/>
            </a:pPr>
            <a:r>
              <a:rPr lang="en-US" sz="4000" dirty="0"/>
              <a:t>Putting the Motto:</a:t>
            </a:r>
            <a:endParaRPr lang="en-US" sz="4000" dirty="0">
              <a:ea typeface="Calibri"/>
              <a:cs typeface="Calibri"/>
            </a:endParaRPr>
          </a:p>
          <a:p>
            <a:pPr marL="457200" lvl="1" indent="0" algn="ctr">
              <a:buNone/>
            </a:pPr>
            <a:r>
              <a:rPr lang="en-US" sz="3600" dirty="0"/>
              <a:t>“Accept Risk When Benefits Outweigh the Costs”</a:t>
            </a:r>
            <a:endParaRPr lang="en-US" sz="3600" dirty="0">
              <a:cs typeface="Calibri"/>
            </a:endParaRPr>
          </a:p>
          <a:p>
            <a:pPr marL="457200" lvl="1" indent="0" algn="ctr">
              <a:buNone/>
            </a:pPr>
            <a:r>
              <a:rPr lang="en-US" sz="3600" dirty="0"/>
              <a:t>to Practice.</a:t>
            </a:r>
            <a:endParaRPr lang="en-US" sz="3600" dirty="0">
              <a:cs typeface="Calibri"/>
            </a:endParaRPr>
          </a:p>
        </p:txBody>
      </p:sp>
      <p:pic>
        <p:nvPicPr>
          <p:cNvPr id="1026" name="Picture 2">
            <a:extLst>
              <a:ext uri="{FF2B5EF4-FFF2-40B4-BE49-F238E27FC236}">
                <a16:creationId xmlns:a16="http://schemas.microsoft.com/office/drawing/2014/main" id="{4121EA33-456C-6842-A34B-D34CB32109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5072" y="803605"/>
            <a:ext cx="3521855" cy="941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654466"/>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3C2757-8B45-E846-053E-1222175AF3DE}"/>
              </a:ext>
            </a:extLst>
          </p:cNvPr>
          <p:cNvPicPr>
            <a:picLocks noChangeAspect="1"/>
          </p:cNvPicPr>
          <p:nvPr/>
        </p:nvPicPr>
        <p:blipFill>
          <a:blip r:embed="rId2"/>
          <a:stretch>
            <a:fillRect/>
          </a:stretch>
        </p:blipFill>
        <p:spPr>
          <a:xfrm>
            <a:off x="0" y="0"/>
            <a:ext cx="12191999" cy="6857999"/>
          </a:xfrm>
          <a:prstGeom prst="rect">
            <a:avLst/>
          </a:prstGeom>
        </p:spPr>
      </p:pic>
    </p:spTree>
    <p:extLst>
      <p:ext uri="{BB962C8B-B14F-4D97-AF65-F5344CB8AC3E}">
        <p14:creationId xmlns:p14="http://schemas.microsoft.com/office/powerpoint/2010/main" val="3978420287"/>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3E921D8-E361-E585-B80B-FE373C2F0FDD}"/>
              </a:ext>
            </a:extLst>
          </p:cNvPr>
          <p:cNvPicPr>
            <a:picLocks noGrp="1" noChangeAspect="1"/>
          </p:cNvPicPr>
          <p:nvPr>
            <p:ph idx="1"/>
          </p:nvPr>
        </p:nvPicPr>
        <p:blipFill rotWithShape="1">
          <a:blip r:embed="rId2"/>
          <a:srcRect t="7442" b="17599"/>
          <a:stretch/>
        </p:blipFill>
        <p:spPr>
          <a:xfrm>
            <a:off x="1" y="10"/>
            <a:ext cx="12198824" cy="6857990"/>
          </a:xfrm>
          <a:prstGeom prst="rect">
            <a:avLst/>
          </a:prstGeom>
        </p:spPr>
      </p:pic>
    </p:spTree>
    <p:extLst>
      <p:ext uri="{BB962C8B-B14F-4D97-AF65-F5344CB8AC3E}">
        <p14:creationId xmlns:p14="http://schemas.microsoft.com/office/powerpoint/2010/main" val="2938731978"/>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lane on the water&#10;&#10;Description automatically generated">
            <a:extLst>
              <a:ext uri="{FF2B5EF4-FFF2-40B4-BE49-F238E27FC236}">
                <a16:creationId xmlns:a16="http://schemas.microsoft.com/office/drawing/2014/main" id="{4586403F-A373-2E24-F396-3E6FFF4BC53C}"/>
              </a:ext>
            </a:extLst>
          </p:cNvPr>
          <p:cNvPicPr>
            <a:picLocks noGrp="1" noChangeAspect="1"/>
          </p:cNvPicPr>
          <p:nvPr>
            <p:ph idx="1"/>
          </p:nvPr>
        </p:nvPicPr>
        <p:blipFill rotWithShape="1">
          <a:blip r:embed="rId2"/>
          <a:srcRect t="3969" b="21045"/>
          <a:stretch/>
        </p:blipFill>
        <p:spPr>
          <a:xfrm rot="10800000">
            <a:off x="20" y="1282"/>
            <a:ext cx="12191980" cy="6856718"/>
          </a:xfrm>
          <a:prstGeom prst="rect">
            <a:avLst/>
          </a:prstGeom>
        </p:spPr>
      </p:pic>
    </p:spTree>
    <p:extLst>
      <p:ext uri="{BB962C8B-B14F-4D97-AF65-F5344CB8AC3E}">
        <p14:creationId xmlns:p14="http://schemas.microsoft.com/office/powerpoint/2010/main" val="3092314269"/>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6677BF9B-CCEE-262E-121E-4299ACC923C9}"/>
              </a:ext>
            </a:extLst>
          </p:cNvPr>
          <p:cNvPicPr>
            <a:picLocks noGrp="1" noChangeAspect="1"/>
          </p:cNvPicPr>
          <p:nvPr>
            <p:ph idx="1"/>
          </p:nvPr>
        </p:nvPicPr>
        <p:blipFill rotWithShape="1">
          <a:blip r:embed="rId2"/>
          <a:srcRect b="25014"/>
          <a:stretch/>
        </p:blipFill>
        <p:spPr>
          <a:xfrm>
            <a:off x="20" y="1282"/>
            <a:ext cx="12191980" cy="6856718"/>
          </a:xfrm>
          <a:prstGeom prst="rect">
            <a:avLst/>
          </a:prstGeom>
        </p:spPr>
      </p:pic>
    </p:spTree>
    <p:extLst>
      <p:ext uri="{BB962C8B-B14F-4D97-AF65-F5344CB8AC3E}">
        <p14:creationId xmlns:p14="http://schemas.microsoft.com/office/powerpoint/2010/main" val="527964611"/>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33AE3-219A-E96F-6C80-3DA7003BDFC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82F8DBE-90F4-6076-E08D-46BF491C896C}"/>
              </a:ext>
            </a:extLst>
          </p:cNvPr>
          <p:cNvPicPr>
            <a:picLocks noGrp="1" noChangeAspect="1"/>
          </p:cNvPicPr>
          <p:nvPr>
            <p:ph idx="1"/>
          </p:nvPr>
        </p:nvPicPr>
        <p:blipFill>
          <a:blip r:embed="rId2"/>
          <a:stretch>
            <a:fillRect/>
          </a:stretch>
        </p:blipFill>
        <p:spPr>
          <a:xfrm rot="10800000">
            <a:off x="-108285" y="-381211"/>
            <a:ext cx="12392525" cy="9023685"/>
          </a:xfrm>
        </p:spPr>
      </p:pic>
    </p:spTree>
    <p:extLst>
      <p:ext uri="{BB962C8B-B14F-4D97-AF65-F5344CB8AC3E}">
        <p14:creationId xmlns:p14="http://schemas.microsoft.com/office/powerpoint/2010/main" val="1425144400"/>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3B7E611-88F8-CB3D-09CE-9FBBE7F7EE84}"/>
              </a:ext>
            </a:extLst>
          </p:cNvPr>
          <p:cNvPicPr>
            <a:picLocks noGrp="1" noChangeAspect="1"/>
          </p:cNvPicPr>
          <p:nvPr>
            <p:ph idx="1"/>
          </p:nvPr>
        </p:nvPicPr>
        <p:blipFill rotWithShape="1">
          <a:blip r:embed="rId2"/>
          <a:srcRect t="25291"/>
          <a:stretch/>
        </p:blipFill>
        <p:spPr>
          <a:xfrm rot="10800000">
            <a:off x="1" y="10"/>
            <a:ext cx="12198824" cy="6857990"/>
          </a:xfrm>
          <a:prstGeom prst="rect">
            <a:avLst/>
          </a:prstGeom>
        </p:spPr>
      </p:pic>
    </p:spTree>
    <p:extLst>
      <p:ext uri="{BB962C8B-B14F-4D97-AF65-F5344CB8AC3E}">
        <p14:creationId xmlns:p14="http://schemas.microsoft.com/office/powerpoint/2010/main" val="1876373428"/>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032EF964-B3AA-D4EC-7E5E-4EA4686BD8F3}"/>
              </a:ext>
            </a:extLst>
          </p:cNvPr>
          <p:cNvPicPr>
            <a:picLocks noGrp="1" noChangeAspect="1"/>
          </p:cNvPicPr>
          <p:nvPr>
            <p:ph idx="1"/>
          </p:nvPr>
        </p:nvPicPr>
        <p:blipFill rotWithShape="1">
          <a:blip r:embed="rId2"/>
          <a:srcRect t="23641" b="14044"/>
          <a:stretch/>
        </p:blipFill>
        <p:spPr>
          <a:xfrm>
            <a:off x="20" y="1"/>
            <a:ext cx="12191979" cy="6858000"/>
          </a:xfrm>
          <a:prstGeom prst="rect">
            <a:avLst/>
          </a:prstGeom>
          <a:solidFill>
            <a:schemeClr val="accent1">
              <a:lumMod val="75000"/>
            </a:schemeClr>
          </a:solidFill>
        </p:spPr>
      </p:pic>
    </p:spTree>
    <p:extLst>
      <p:ext uri="{BB962C8B-B14F-4D97-AF65-F5344CB8AC3E}">
        <p14:creationId xmlns:p14="http://schemas.microsoft.com/office/powerpoint/2010/main" val="113844415"/>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AC1D1DC-EA5E-C8FB-D396-1AC6795C85F1}"/>
              </a:ext>
            </a:extLst>
          </p:cNvPr>
          <p:cNvSpPr>
            <a:spLocks noGrp="1"/>
          </p:cNvSpPr>
          <p:nvPr>
            <p:ph idx="1"/>
          </p:nvPr>
        </p:nvSpPr>
        <p:spPr>
          <a:xfrm>
            <a:off x="6186619" y="547815"/>
            <a:ext cx="5178960" cy="1680519"/>
          </a:xfrm>
        </p:spPr>
        <p:txBody>
          <a:bodyPr vert="horz" lIns="91440" tIns="45720" rIns="91440" bIns="45720" rtlCol="0" anchor="ctr">
            <a:normAutofit/>
          </a:bodyPr>
          <a:lstStyle/>
          <a:p>
            <a:pPr marL="0" indent="0">
              <a:buNone/>
            </a:pPr>
            <a:endParaRPr lang="en-US" sz="2000">
              <a:cs typeface="Calibri" panose="020F0502020204030204"/>
            </a:endParaRPr>
          </a:p>
          <a:p>
            <a:pPr marL="0" indent="0">
              <a:buNone/>
            </a:pPr>
            <a:endParaRPr lang="en-US" sz="2000">
              <a:cs typeface="Calibri" panose="020F0502020204030204"/>
            </a:endParaRPr>
          </a:p>
        </p:txBody>
      </p:sp>
      <p:sp>
        <p:nvSpPr>
          <p:cNvPr id="4" name="TextBox 3">
            <a:extLst>
              <a:ext uri="{FF2B5EF4-FFF2-40B4-BE49-F238E27FC236}">
                <a16:creationId xmlns:a16="http://schemas.microsoft.com/office/drawing/2014/main" id="{1D038448-A32B-5AFC-C3F4-6688D249DFB9}"/>
              </a:ext>
            </a:extLst>
          </p:cNvPr>
          <p:cNvSpPr txBox="1"/>
          <p:nvPr/>
        </p:nvSpPr>
        <p:spPr>
          <a:xfrm>
            <a:off x="989659" y="3200400"/>
            <a:ext cx="98175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pic>
        <p:nvPicPr>
          <p:cNvPr id="5" name="Picture 4" descr="A flyer with text and images of men&#10;&#10;Description automatically generated">
            <a:extLst>
              <a:ext uri="{FF2B5EF4-FFF2-40B4-BE49-F238E27FC236}">
                <a16:creationId xmlns:a16="http://schemas.microsoft.com/office/drawing/2014/main" id="{9239D9A3-D30E-CF36-A25F-CFFB1BF38C9E}"/>
              </a:ext>
            </a:extLst>
          </p:cNvPr>
          <p:cNvPicPr>
            <a:picLocks noChangeAspect="1"/>
          </p:cNvPicPr>
          <p:nvPr/>
        </p:nvPicPr>
        <p:blipFill>
          <a:blip r:embed="rId2"/>
          <a:stretch>
            <a:fillRect/>
          </a:stretch>
        </p:blipFill>
        <p:spPr>
          <a:xfrm>
            <a:off x="0" y="0"/>
            <a:ext cx="12188951" cy="6858000"/>
          </a:xfrm>
          <a:prstGeom prst="rect">
            <a:avLst/>
          </a:prstGeom>
        </p:spPr>
      </p:pic>
    </p:spTree>
    <p:extLst>
      <p:ext uri="{BB962C8B-B14F-4D97-AF65-F5344CB8AC3E}">
        <p14:creationId xmlns:p14="http://schemas.microsoft.com/office/powerpoint/2010/main" val="1891771084"/>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E2737B0A-813B-7A0C-1D03-16B00F299A53}"/>
              </a:ext>
            </a:extLst>
          </p:cNvPr>
          <p:cNvPicPr>
            <a:picLocks noGrp="1" noChangeAspect="1"/>
          </p:cNvPicPr>
          <p:nvPr>
            <p:ph idx="1"/>
          </p:nvPr>
        </p:nvPicPr>
        <p:blipFill rotWithShape="1">
          <a:blip r:embed="rId2"/>
          <a:srcRect t="22971" b="2043"/>
          <a:stretch/>
        </p:blipFill>
        <p:spPr>
          <a:xfrm>
            <a:off x="20" y="1282"/>
            <a:ext cx="12191980" cy="6856718"/>
          </a:xfrm>
          <a:prstGeom prst="rect">
            <a:avLst/>
          </a:prstGeom>
        </p:spPr>
      </p:pic>
    </p:spTree>
    <p:extLst>
      <p:ext uri="{BB962C8B-B14F-4D97-AF65-F5344CB8AC3E}">
        <p14:creationId xmlns:p14="http://schemas.microsoft.com/office/powerpoint/2010/main" val="1143144579"/>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view of a river and a river through a plane window&#10;&#10;Description automatically generated">
            <a:extLst>
              <a:ext uri="{FF2B5EF4-FFF2-40B4-BE49-F238E27FC236}">
                <a16:creationId xmlns:a16="http://schemas.microsoft.com/office/drawing/2014/main" id="{1EDA5A20-F1CA-D304-CCF2-EEF0CF7EAE29}"/>
              </a:ext>
            </a:extLst>
          </p:cNvPr>
          <p:cNvPicPr>
            <a:picLocks noGrp="1" noChangeAspect="1"/>
          </p:cNvPicPr>
          <p:nvPr>
            <p:ph idx="1"/>
          </p:nvPr>
        </p:nvPicPr>
        <p:blipFill rotWithShape="1">
          <a:blip r:embed="rId2"/>
          <a:srcRect t="12902" b="12112"/>
          <a:stretch/>
        </p:blipFill>
        <p:spPr>
          <a:xfrm>
            <a:off x="20" y="1282"/>
            <a:ext cx="12191980" cy="6856718"/>
          </a:xfrm>
          <a:prstGeom prst="rect">
            <a:avLst/>
          </a:prstGeom>
        </p:spPr>
      </p:pic>
    </p:spTree>
    <p:extLst>
      <p:ext uri="{BB962C8B-B14F-4D97-AF65-F5344CB8AC3E}">
        <p14:creationId xmlns:p14="http://schemas.microsoft.com/office/powerpoint/2010/main" val="1025353441"/>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229AFFFB-AE8C-E289-3660-18620FDA677A}"/>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4252812783"/>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table with different colored squares&#10;&#10;Description automatically generated">
            <a:extLst>
              <a:ext uri="{FF2B5EF4-FFF2-40B4-BE49-F238E27FC236}">
                <a16:creationId xmlns:a16="http://schemas.microsoft.com/office/drawing/2014/main" id="{458580F1-7719-DCE2-AD0E-AE6579F8CFB9}"/>
              </a:ext>
            </a:extLst>
          </p:cNvPr>
          <p:cNvPicPr>
            <a:picLocks noGrp="1" noChangeAspect="1"/>
          </p:cNvPicPr>
          <p:nvPr>
            <p:ph idx="1"/>
          </p:nvPr>
        </p:nvPicPr>
        <p:blipFill rotWithShape="1">
          <a:blip r:embed="rId2"/>
          <a:srcRect l="8106" r="9625" b="-1"/>
          <a:stretch/>
        </p:blipFill>
        <p:spPr>
          <a:xfrm>
            <a:off x="809846" y="457200"/>
            <a:ext cx="10572307" cy="5943600"/>
          </a:xfrm>
          <a:prstGeom prst="rect">
            <a:avLst/>
          </a:prstGeom>
        </p:spPr>
      </p:pic>
    </p:spTree>
    <p:extLst>
      <p:ext uri="{BB962C8B-B14F-4D97-AF65-F5344CB8AC3E}">
        <p14:creationId xmlns:p14="http://schemas.microsoft.com/office/powerpoint/2010/main" val="632136924"/>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4EF9CD6D-B2AE-750E-25A7-D04FAA8A135C}"/>
              </a:ext>
            </a:extLst>
          </p:cNvPr>
          <p:cNvPicPr>
            <a:picLocks noGrp="1" noChangeAspect="1"/>
          </p:cNvPicPr>
          <p:nvPr>
            <p:ph idx="1"/>
          </p:nvPr>
        </p:nvPicPr>
        <p:blipFill>
          <a:blip r:embed="rId2"/>
          <a:stretch>
            <a:fillRect/>
          </a:stretch>
        </p:blipFill>
        <p:spPr>
          <a:xfrm rot="5400000">
            <a:off x="3124200" y="1200150"/>
            <a:ext cx="5943600" cy="4457700"/>
          </a:xfrm>
          <a:prstGeom prst="rect">
            <a:avLst/>
          </a:prstGeom>
        </p:spPr>
      </p:pic>
    </p:spTree>
    <p:extLst>
      <p:ext uri="{BB962C8B-B14F-4D97-AF65-F5344CB8AC3E}">
        <p14:creationId xmlns:p14="http://schemas.microsoft.com/office/powerpoint/2010/main" val="841837993"/>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table with different colored squares&#10;&#10;Description automatically generated">
            <a:extLst>
              <a:ext uri="{FF2B5EF4-FFF2-40B4-BE49-F238E27FC236}">
                <a16:creationId xmlns:a16="http://schemas.microsoft.com/office/drawing/2014/main" id="{458580F1-7719-DCE2-AD0E-AE6579F8CFB9}"/>
              </a:ext>
            </a:extLst>
          </p:cNvPr>
          <p:cNvPicPr>
            <a:picLocks noGrp="1" noChangeAspect="1"/>
          </p:cNvPicPr>
          <p:nvPr>
            <p:ph idx="1"/>
          </p:nvPr>
        </p:nvPicPr>
        <p:blipFill rotWithShape="1">
          <a:blip r:embed="rId2"/>
          <a:srcRect l="5362" r="6883" b="1"/>
          <a:stretch/>
        </p:blipFill>
        <p:spPr>
          <a:xfrm>
            <a:off x="457200" y="457200"/>
            <a:ext cx="11277600" cy="5943600"/>
          </a:xfrm>
          <a:prstGeom prst="rect">
            <a:avLst/>
          </a:prstGeom>
        </p:spPr>
      </p:pic>
    </p:spTree>
    <p:extLst>
      <p:ext uri="{BB962C8B-B14F-4D97-AF65-F5344CB8AC3E}">
        <p14:creationId xmlns:p14="http://schemas.microsoft.com/office/powerpoint/2010/main" val="4202535419"/>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map of the country&#10;&#10;Description automatically generated">
            <a:extLst>
              <a:ext uri="{FF2B5EF4-FFF2-40B4-BE49-F238E27FC236}">
                <a16:creationId xmlns:a16="http://schemas.microsoft.com/office/drawing/2014/main" id="{BF7B5071-A54F-2B6D-EEA7-657A9588BAE5}"/>
              </a:ext>
            </a:extLst>
          </p:cNvPr>
          <p:cNvPicPr>
            <a:picLocks noGrp="1" noChangeAspect="1"/>
          </p:cNvPicPr>
          <p:nvPr>
            <p:ph idx="1"/>
          </p:nvPr>
        </p:nvPicPr>
        <p:blipFill rotWithShape="1">
          <a:blip r:embed="rId2"/>
          <a:srcRect l="12243" r="1" b="1"/>
          <a:stretch/>
        </p:blipFill>
        <p:spPr>
          <a:xfrm>
            <a:off x="457200" y="457200"/>
            <a:ext cx="11277600" cy="5943600"/>
          </a:xfrm>
          <a:prstGeom prst="rect">
            <a:avLst/>
          </a:prstGeom>
        </p:spPr>
      </p:pic>
    </p:spTree>
    <p:extLst>
      <p:ext uri="{BB962C8B-B14F-4D97-AF65-F5344CB8AC3E}">
        <p14:creationId xmlns:p14="http://schemas.microsoft.com/office/powerpoint/2010/main" val="1509860412"/>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2F714BA-782C-B62D-8EAA-E88FF670BC33}"/>
              </a:ext>
            </a:extLst>
          </p:cNvPr>
          <p:cNvPicPr>
            <a:picLocks noGrp="1" noChangeAspect="1"/>
          </p:cNvPicPr>
          <p:nvPr>
            <p:ph idx="1"/>
          </p:nvPr>
        </p:nvPicPr>
        <p:blipFill rotWithShape="1">
          <a:blip r:embed="rId2"/>
          <a:srcRect l="10313" r="7418" b="-1"/>
          <a:stretch/>
        </p:blipFill>
        <p:spPr>
          <a:xfrm>
            <a:off x="1" y="10"/>
            <a:ext cx="12198824" cy="6857990"/>
          </a:xfrm>
          <a:prstGeom prst="rect">
            <a:avLst/>
          </a:prstGeom>
        </p:spPr>
      </p:pic>
    </p:spTree>
    <p:extLst>
      <p:ext uri="{BB962C8B-B14F-4D97-AF65-F5344CB8AC3E}">
        <p14:creationId xmlns:p14="http://schemas.microsoft.com/office/powerpoint/2010/main" val="439736832"/>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72498EB-A95E-D0E8-43CA-F60EB488B0C0}"/>
              </a:ext>
            </a:extLst>
          </p:cNvPr>
          <p:cNvPicPr>
            <a:picLocks noGrp="1" noChangeAspect="1"/>
          </p:cNvPicPr>
          <p:nvPr>
            <p:ph idx="1"/>
          </p:nvPr>
        </p:nvPicPr>
        <p:blipFill>
          <a:blip r:embed="rId2"/>
          <a:stretch>
            <a:fillRect/>
          </a:stretch>
        </p:blipFill>
        <p:spPr>
          <a:xfrm rot="10800000">
            <a:off x="2146764" y="457200"/>
            <a:ext cx="7898471" cy="5943600"/>
          </a:xfrm>
          <a:prstGeom prst="rect">
            <a:avLst/>
          </a:prstGeom>
        </p:spPr>
      </p:pic>
    </p:spTree>
    <p:extLst>
      <p:ext uri="{BB962C8B-B14F-4D97-AF65-F5344CB8AC3E}">
        <p14:creationId xmlns:p14="http://schemas.microsoft.com/office/powerpoint/2010/main" val="3930102974"/>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C98D91E-CA91-C9D0-AEF0-48E8E66E12EA}"/>
              </a:ext>
            </a:extLst>
          </p:cNvPr>
          <p:cNvPicPr>
            <a:picLocks noGrp="1" noChangeAspect="1"/>
          </p:cNvPicPr>
          <p:nvPr>
            <p:ph idx="1"/>
          </p:nvPr>
        </p:nvPicPr>
        <p:blipFill rotWithShape="1">
          <a:blip r:embed="rId2"/>
          <a:srcRect t="10032" b="19698"/>
          <a:stretch/>
        </p:blipFill>
        <p:spPr>
          <a:xfrm>
            <a:off x="457200" y="457200"/>
            <a:ext cx="11277600" cy="5943600"/>
          </a:xfrm>
          <a:prstGeom prst="rect">
            <a:avLst/>
          </a:prstGeom>
        </p:spPr>
      </p:pic>
    </p:spTree>
    <p:extLst>
      <p:ext uri="{BB962C8B-B14F-4D97-AF65-F5344CB8AC3E}">
        <p14:creationId xmlns:p14="http://schemas.microsoft.com/office/powerpoint/2010/main" val="2999678543"/>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4B3CF5-0150-4339-1E4B-43800F4BE4E3}"/>
              </a:ext>
            </a:extLst>
          </p:cNvPr>
          <p:cNvSpPr>
            <a:spLocks noGrp="1"/>
          </p:cNvSpPr>
          <p:nvPr>
            <p:ph type="title"/>
          </p:nvPr>
        </p:nvSpPr>
        <p:spPr>
          <a:xfrm>
            <a:off x="1823303" y="344699"/>
            <a:ext cx="7838196" cy="1105374"/>
          </a:xfrm>
        </p:spPr>
        <p:txBody>
          <a:bodyPr>
            <a:normAutofit fontScale="90000"/>
          </a:bodyPr>
          <a:lstStyle/>
          <a:p>
            <a:pPr algn="ctr"/>
            <a:br>
              <a:rPr lang="en-US" u="sng" dirty="0">
                <a:cs typeface="Calibri Light"/>
              </a:rPr>
            </a:br>
            <a:br>
              <a:rPr lang="en-US" b="1" u="sng" dirty="0">
                <a:cs typeface="Calibri Light"/>
              </a:rPr>
            </a:br>
            <a:r>
              <a:rPr lang="en-US" b="1" u="sng" dirty="0">
                <a:cs typeface="Calibri Light"/>
              </a:rPr>
              <a:t>Overview</a:t>
            </a:r>
            <a:br>
              <a:rPr lang="en-US" dirty="0">
                <a:cs typeface="Calibri Light"/>
              </a:rPr>
            </a:br>
            <a:endParaRPr lang="en-US"/>
          </a:p>
        </p:txBody>
      </p:sp>
      <p:sp>
        <p:nvSpPr>
          <p:cNvPr id="3" name="Content Placeholder 2">
            <a:extLst>
              <a:ext uri="{FF2B5EF4-FFF2-40B4-BE49-F238E27FC236}">
                <a16:creationId xmlns:a16="http://schemas.microsoft.com/office/drawing/2014/main" id="{6AC1D1DC-EA5E-C8FB-D396-1AC6795C85F1}"/>
              </a:ext>
            </a:extLst>
          </p:cNvPr>
          <p:cNvSpPr>
            <a:spLocks noGrp="1"/>
          </p:cNvSpPr>
          <p:nvPr>
            <p:ph idx="1"/>
          </p:nvPr>
        </p:nvSpPr>
        <p:spPr>
          <a:xfrm>
            <a:off x="838201" y="2482589"/>
            <a:ext cx="3816096" cy="3694373"/>
          </a:xfrm>
        </p:spPr>
        <p:txBody>
          <a:bodyPr vert="horz" lIns="91440" tIns="45720" rIns="91440" bIns="45720" rtlCol="0">
            <a:normAutofit/>
          </a:bodyPr>
          <a:lstStyle/>
          <a:p>
            <a:pPr marL="0" indent="0">
              <a:buNone/>
            </a:pPr>
            <a:endParaRPr lang="en-US" sz="2000">
              <a:cs typeface="Calibri" panose="020F0502020204030204"/>
            </a:endParaRPr>
          </a:p>
          <a:p>
            <a:pPr marL="0" indent="0">
              <a:buNone/>
            </a:pPr>
            <a:endParaRPr lang="en-US" sz="2000">
              <a:cs typeface="Calibri" panose="020F0502020204030204"/>
            </a:endParaRPr>
          </a:p>
        </p:txBody>
      </p:sp>
      <p:sp>
        <p:nvSpPr>
          <p:cNvPr id="7" name="TextBox 6">
            <a:extLst>
              <a:ext uri="{FF2B5EF4-FFF2-40B4-BE49-F238E27FC236}">
                <a16:creationId xmlns:a16="http://schemas.microsoft.com/office/drawing/2014/main" id="{831038C7-0986-1E40-A3FE-55F3BA96E18B}"/>
              </a:ext>
            </a:extLst>
          </p:cNvPr>
          <p:cNvSpPr txBox="1"/>
          <p:nvPr/>
        </p:nvSpPr>
        <p:spPr>
          <a:xfrm>
            <a:off x="1666109" y="1279432"/>
            <a:ext cx="8869981" cy="3046988"/>
          </a:xfrm>
          <a:prstGeom prst="rect">
            <a:avLst/>
          </a:prstGeom>
          <a:noFill/>
        </p:spPr>
        <p:txBody>
          <a:bodyPr wrap="square" lIns="91440" tIns="45720" rIns="91440" bIns="45720" anchor="t">
            <a:spAutoFit/>
          </a:bodyPr>
          <a:lstStyle/>
          <a:p>
            <a:pPr algn="ctr"/>
            <a:endParaRPr lang="en-US" sz="3200">
              <a:cs typeface="Calibri"/>
            </a:endParaRPr>
          </a:p>
          <a:p>
            <a:pPr marL="457200" indent="-457200">
              <a:buFont typeface="Arial"/>
              <a:buChar char="•"/>
            </a:pPr>
            <a:r>
              <a:rPr lang="en-US" sz="3200" dirty="0">
                <a:ea typeface="+mn-lt"/>
                <a:cs typeface="+mn-lt"/>
              </a:rPr>
              <a:t>Wings of Hope Bush Air Operations Manual</a:t>
            </a:r>
            <a:endParaRPr lang="en-US" dirty="0">
              <a:ea typeface="+mn-lt"/>
              <a:cs typeface="+mn-lt"/>
            </a:endParaRPr>
          </a:p>
          <a:p>
            <a:pPr marL="457200" indent="-457200">
              <a:buFont typeface="Arial"/>
              <a:buChar char="•"/>
            </a:pPr>
            <a:r>
              <a:rPr lang="en-US" sz="3200" dirty="0">
                <a:ea typeface="+mn-lt"/>
                <a:cs typeface="+mn-lt"/>
              </a:rPr>
              <a:t>Missionary Bush Flying in Papua New Guinea</a:t>
            </a:r>
          </a:p>
          <a:p>
            <a:pPr marL="457200" indent="-457200">
              <a:buFont typeface="Arial"/>
              <a:buChar char="•"/>
            </a:pPr>
            <a:r>
              <a:rPr lang="en-US" sz="3200" dirty="0">
                <a:ea typeface="+mn-lt"/>
                <a:cs typeface="+mn-lt"/>
              </a:rPr>
              <a:t>The Reason for Bush Flying</a:t>
            </a:r>
          </a:p>
          <a:p>
            <a:pPr marL="457200" indent="-457200">
              <a:buFont typeface="Arial"/>
              <a:buChar char="•"/>
            </a:pPr>
            <a:r>
              <a:rPr lang="en-US" sz="3200" dirty="0">
                <a:ea typeface="+mn-lt"/>
                <a:cs typeface="+mn-lt"/>
              </a:rPr>
              <a:t>Bush Flying Definition and Safety</a:t>
            </a:r>
            <a:endParaRPr lang="en-US" dirty="0">
              <a:ea typeface="+mn-lt"/>
              <a:cs typeface="+mn-lt"/>
            </a:endParaRPr>
          </a:p>
          <a:p>
            <a:pPr marL="457200" indent="-457200">
              <a:buFont typeface="Arial"/>
              <a:buChar char="•"/>
            </a:pPr>
            <a:r>
              <a:rPr lang="en-US" sz="3200" dirty="0">
                <a:ea typeface="+mn-lt"/>
                <a:cs typeface="+mn-lt"/>
              </a:rPr>
              <a:t>Wellbeing for Bush Flying Personnel</a:t>
            </a:r>
            <a:r>
              <a:rPr lang="en-US" sz="2000" dirty="0">
                <a:ea typeface="+mn-lt"/>
                <a:cs typeface="+mn-lt"/>
              </a:rPr>
              <a:t> </a:t>
            </a:r>
            <a:endParaRPr lang="en-US" dirty="0">
              <a:cs typeface="Calibri"/>
            </a:endParaRPr>
          </a:p>
        </p:txBody>
      </p:sp>
      <p:pic>
        <p:nvPicPr>
          <p:cNvPr id="8" name="Picture 2">
            <a:extLst>
              <a:ext uri="{FF2B5EF4-FFF2-40B4-BE49-F238E27FC236}">
                <a16:creationId xmlns:a16="http://schemas.microsoft.com/office/drawing/2014/main" id="{C8EA183E-B392-0846-95EE-1671540204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0303" y="4761389"/>
            <a:ext cx="2225946" cy="20786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 blue and yellow stripe&#10;&#10;Description automatically generated">
            <a:extLst>
              <a:ext uri="{FF2B5EF4-FFF2-40B4-BE49-F238E27FC236}">
                <a16:creationId xmlns:a16="http://schemas.microsoft.com/office/drawing/2014/main" id="{5E457856-513B-ADBA-70BB-F874ED566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52047"/>
            <a:ext cx="7877175"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276033"/>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32" name="Rectangle 9231">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8F6C3F-3687-A83B-D436-A3FB29A8BD70}"/>
              </a:ext>
            </a:extLst>
          </p:cNvPr>
          <p:cNvSpPr>
            <a:spLocks noGrp="1"/>
          </p:cNvSpPr>
          <p:nvPr>
            <p:ph type="title"/>
          </p:nvPr>
        </p:nvSpPr>
        <p:spPr>
          <a:xfrm>
            <a:off x="275011" y="729268"/>
            <a:ext cx="6381162" cy="1800165"/>
          </a:xfrm>
        </p:spPr>
        <p:txBody>
          <a:bodyPr anchor="t">
            <a:normAutofit/>
          </a:bodyPr>
          <a:lstStyle/>
          <a:p>
            <a:pPr algn="r"/>
            <a:r>
              <a:rPr lang="en-US" sz="4000" b="1" u="sng" dirty="0">
                <a:latin typeface="Calibri"/>
                <a:ea typeface="+mj-lt"/>
                <a:cs typeface="+mj-lt"/>
              </a:rPr>
              <a:t>Scenario Based Discussion:</a:t>
            </a:r>
            <a:endParaRPr lang="en-US" sz="4000" b="1" u="sng" dirty="0">
              <a:latin typeface="Calibri Light" panose="020F0302020204030204"/>
              <a:ea typeface="Calibri Light" panose="020F0302020204030204"/>
              <a:cs typeface="Calibri Light" panose="020F0302020204030204"/>
            </a:endParaRPr>
          </a:p>
        </p:txBody>
      </p:sp>
      <p:pic>
        <p:nvPicPr>
          <p:cNvPr id="9218" name="Picture 2">
            <a:extLst>
              <a:ext uri="{FF2B5EF4-FFF2-40B4-BE49-F238E27FC236}">
                <a16:creationId xmlns:a16="http://schemas.microsoft.com/office/drawing/2014/main" id="{B4490F15-9416-F259-65E8-038AA33681F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674" y="5789412"/>
            <a:ext cx="11139778" cy="114660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42074F2-6BDC-8C7C-AEEB-D9B73B33B991}"/>
              </a:ext>
            </a:extLst>
          </p:cNvPr>
          <p:cNvSpPr>
            <a:spLocks noGrp="1"/>
          </p:cNvSpPr>
          <p:nvPr>
            <p:ph idx="1"/>
          </p:nvPr>
        </p:nvSpPr>
        <p:spPr>
          <a:xfrm>
            <a:off x="1438605" y="1631275"/>
            <a:ext cx="9310975" cy="3871416"/>
          </a:xfrm>
        </p:spPr>
        <p:txBody>
          <a:bodyPr vert="horz" lIns="91440" tIns="45720" rIns="91440" bIns="45720" rtlCol="0" anchor="t">
            <a:noAutofit/>
          </a:bodyPr>
          <a:lstStyle/>
          <a:p>
            <a:pPr marL="0" indent="0">
              <a:buNone/>
            </a:pPr>
            <a:r>
              <a:rPr lang="en-US" sz="2400" dirty="0">
                <a:ea typeface="+mn-lt"/>
                <a:cs typeface="+mn-lt"/>
              </a:rPr>
              <a:t>Discuss what you would like to do or already do to help support the wellbeing of your pilots:</a:t>
            </a:r>
          </a:p>
          <a:p>
            <a:pPr marL="0" indent="0">
              <a:buNone/>
            </a:pPr>
            <a:r>
              <a:rPr lang="en-US" sz="2400" dirty="0">
                <a:ea typeface="+mn-lt"/>
                <a:cs typeface="+mn-lt"/>
              </a:rPr>
              <a:t>1. What are your initial thoughts regarding the sustainability of wellbeing and safety?</a:t>
            </a:r>
            <a:endParaRPr lang="en-US" sz="2400" dirty="0">
              <a:solidFill>
                <a:srgbClr val="000000"/>
              </a:solidFill>
              <a:ea typeface="+mn-lt"/>
              <a:cs typeface="+mn-lt"/>
            </a:endParaRPr>
          </a:p>
          <a:p>
            <a:pPr marL="0" indent="0">
              <a:buNone/>
            </a:pPr>
            <a:r>
              <a:rPr lang="en-US" sz="2400" dirty="0">
                <a:ea typeface="+mn-lt"/>
                <a:cs typeface="+mn-lt"/>
              </a:rPr>
              <a:t>2. What would you do or would you like to do to help your pilot/personnel after a traumatic event? (Professional or Personal)</a:t>
            </a:r>
            <a:endParaRPr lang="en-US" sz="2400" dirty="0">
              <a:ea typeface="Calibri"/>
              <a:cs typeface="Calibri"/>
            </a:endParaRPr>
          </a:p>
          <a:p>
            <a:pPr marL="0" indent="0">
              <a:buNone/>
            </a:pPr>
            <a:r>
              <a:rPr lang="en-US" sz="2400" dirty="0">
                <a:ea typeface="+mn-lt"/>
                <a:cs typeface="+mn-lt"/>
              </a:rPr>
              <a:t>3. How does your organization ensure a sense of wellbeing and safety to promote safety culture?</a:t>
            </a:r>
            <a:endParaRPr lang="en-US" sz="2400" dirty="0">
              <a:cs typeface="Calibri"/>
            </a:endParaRPr>
          </a:p>
          <a:p>
            <a:pPr marL="0" indent="0">
              <a:buNone/>
            </a:pPr>
            <a:r>
              <a:rPr lang="en-US" sz="2400" dirty="0">
                <a:ea typeface="Calibri" panose="020F0502020204030204"/>
                <a:cs typeface="Calibri"/>
              </a:rPr>
              <a:t>4. How can Wings of Hope help support your organization in safety, wellness, and wellbeing?</a:t>
            </a:r>
          </a:p>
          <a:p>
            <a:endParaRPr lang="en-US" sz="1600">
              <a:ea typeface="Calibri" panose="020F0502020204030204"/>
              <a:cs typeface="Calibri"/>
            </a:endParaRPr>
          </a:p>
        </p:txBody>
      </p:sp>
      <p:sp>
        <p:nvSpPr>
          <p:cNvPr id="9234" name="Rectangle 9233">
            <a:extLst>
              <a:ext uri="{FF2B5EF4-FFF2-40B4-BE49-F238E27FC236}">
                <a16:creationId xmlns:a16="http://schemas.microsoft.com/office/drawing/2014/main" id="{E7BFF8DC-0AE7-4AD2-9B28-2E5F26D62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6" name="Rectangle 9235">
            <a:extLst>
              <a:ext uri="{FF2B5EF4-FFF2-40B4-BE49-F238E27FC236}">
                <a16:creationId xmlns:a16="http://schemas.microsoft.com/office/drawing/2014/main" id="{7E0162AD-C6E5-4BF8-A453-76ADB368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C0B9466F-AB92-A34E-977D-C2B1FB6366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6370" y="5893453"/>
            <a:ext cx="495630" cy="461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117942"/>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F6C3F-3687-A83B-D436-A3FB29A8BD70}"/>
              </a:ext>
            </a:extLst>
          </p:cNvPr>
          <p:cNvSpPr>
            <a:spLocks noGrp="1"/>
          </p:cNvSpPr>
          <p:nvPr>
            <p:ph type="title"/>
          </p:nvPr>
        </p:nvSpPr>
        <p:spPr/>
        <p:txBody>
          <a:bodyPr>
            <a:normAutofit/>
          </a:bodyPr>
          <a:lstStyle/>
          <a:p>
            <a:pPr algn="ctr"/>
            <a:r>
              <a:rPr lang="en-US" sz="4000" b="1" u="sng" dirty="0">
                <a:latin typeface="Calibri"/>
                <a:ea typeface="Calibri"/>
                <a:cs typeface="Calibri Light"/>
              </a:rPr>
              <a:t>Key Takeaways</a:t>
            </a:r>
          </a:p>
        </p:txBody>
      </p:sp>
      <p:pic>
        <p:nvPicPr>
          <p:cNvPr id="9218" name="Picture 2">
            <a:extLst>
              <a:ext uri="{FF2B5EF4-FFF2-40B4-BE49-F238E27FC236}">
                <a16:creationId xmlns:a16="http://schemas.microsoft.com/office/drawing/2014/main" id="{B4490F15-9416-F259-65E8-038AA33681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72100"/>
            <a:ext cx="7877175" cy="14859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ontent Placeholder 2">
            <a:extLst>
              <a:ext uri="{FF2B5EF4-FFF2-40B4-BE49-F238E27FC236}">
                <a16:creationId xmlns:a16="http://schemas.microsoft.com/office/drawing/2014/main" id="{0D20406F-AFD8-5C53-9122-B9DE1DF64100}"/>
              </a:ext>
            </a:extLst>
          </p:cNvPr>
          <p:cNvGraphicFramePr>
            <a:graphicFrameLocks noGrp="1"/>
          </p:cNvGraphicFramePr>
          <p:nvPr>
            <p:extLst>
              <p:ext uri="{D42A27DB-BD31-4B8C-83A1-F6EECF244321}">
                <p14:modId xmlns:p14="http://schemas.microsoft.com/office/powerpoint/2010/main" val="3128088127"/>
              </p:ext>
            </p:extLst>
          </p:nvPr>
        </p:nvGraphicFramePr>
        <p:xfrm>
          <a:off x="993422" y="2001237"/>
          <a:ext cx="10261600" cy="34533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a:extLst>
              <a:ext uri="{FF2B5EF4-FFF2-40B4-BE49-F238E27FC236}">
                <a16:creationId xmlns:a16="http://schemas.microsoft.com/office/drawing/2014/main" id="{870B41EE-9572-464B-98A7-8A9D25B0FA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53800" y="6018127"/>
            <a:ext cx="838200" cy="780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622548"/>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82E00F5-97AC-81E5-B399-71CEB3ED805E}"/>
              </a:ext>
            </a:extLst>
          </p:cNvPr>
          <p:cNvSpPr>
            <a:spLocks noGrp="1"/>
          </p:cNvSpPr>
          <p:nvPr>
            <p:ph type="title"/>
          </p:nvPr>
        </p:nvSpPr>
        <p:spPr>
          <a:xfrm>
            <a:off x="838200" y="365125"/>
            <a:ext cx="10515600" cy="1325563"/>
          </a:xfrm>
        </p:spPr>
        <p:txBody>
          <a:bodyPr>
            <a:normAutofit/>
          </a:bodyPr>
          <a:lstStyle/>
          <a:p>
            <a:r>
              <a:rPr lang="en-US" sz="4000" b="1" u="sng" dirty="0">
                <a:latin typeface="Calibri"/>
                <a:ea typeface="+mj-lt"/>
                <a:cs typeface="+mj-lt"/>
              </a:rPr>
              <a:t>Reminders </a:t>
            </a:r>
            <a:endParaRPr lang="en-US" sz="4000" b="1" u="sng">
              <a:latin typeface="Calibri"/>
              <a:ea typeface="Calibri"/>
              <a:cs typeface="Calibri Light"/>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F5045C1-8C30-BFC0-8ADE-05E023C0DF06}"/>
              </a:ext>
            </a:extLst>
          </p:cNvPr>
          <p:cNvSpPr>
            <a:spLocks noGrp="1"/>
          </p:cNvSpPr>
          <p:nvPr>
            <p:ph idx="1"/>
          </p:nvPr>
        </p:nvSpPr>
        <p:spPr>
          <a:xfrm>
            <a:off x="838200" y="1825625"/>
            <a:ext cx="10515600" cy="4351338"/>
          </a:xfrm>
        </p:spPr>
        <p:txBody>
          <a:bodyPr vert="horz" lIns="91440" tIns="45720" rIns="91440" bIns="45720" rtlCol="0" anchor="t">
            <a:normAutofit/>
          </a:bodyPr>
          <a:lstStyle/>
          <a:p>
            <a:r>
              <a:rPr lang="en-US" sz="2400" dirty="0">
                <a:latin typeface="Calibri Light"/>
                <a:ea typeface="+mn-lt"/>
                <a:cs typeface="Calibri Light"/>
              </a:rPr>
              <a:t>Last quarterly webinar</a:t>
            </a:r>
          </a:p>
          <a:p>
            <a:pPr lvl="1"/>
            <a:r>
              <a:rPr lang="en-US" dirty="0">
                <a:latin typeface="Calibri Light"/>
                <a:ea typeface="+mn-lt"/>
                <a:cs typeface="Calibri Light"/>
              </a:rPr>
              <a:t>Administrative Procedures and Best Practices </a:t>
            </a:r>
            <a:endParaRPr lang="en-US">
              <a:latin typeface="Calibri Light"/>
              <a:ea typeface="+mn-lt"/>
              <a:cs typeface="+mn-lt"/>
            </a:endParaRPr>
          </a:p>
          <a:p>
            <a:pPr lvl="2"/>
            <a:r>
              <a:rPr lang="en-US" sz="2400" dirty="0">
                <a:latin typeface="Calibri Light"/>
                <a:ea typeface="+mn-lt"/>
                <a:cs typeface="+mn-lt"/>
              </a:rPr>
              <a:t>The webinar will address </a:t>
            </a:r>
          </a:p>
          <a:p>
            <a:pPr lvl="3"/>
            <a:r>
              <a:rPr lang="en-US" sz="2400" dirty="0">
                <a:latin typeface="Calibri Light"/>
                <a:ea typeface="+mn-lt"/>
                <a:cs typeface="+mn-lt"/>
              </a:rPr>
              <a:t>Essential administrative matters and best practices, which can encompass topics like intellectual property agreements, online portals, and organizational goals</a:t>
            </a:r>
            <a:endParaRPr lang="en-US" sz="2400" dirty="0">
              <a:latin typeface="Calibri Light"/>
              <a:cs typeface="Calibri"/>
            </a:endParaRPr>
          </a:p>
          <a:p>
            <a:pPr lvl="4"/>
            <a:r>
              <a:rPr lang="en-US" sz="2400" dirty="0">
                <a:latin typeface="Calibri Light"/>
                <a:cs typeface="Calibri"/>
              </a:rPr>
              <a:t>November 13, 2023, 10:00am CST</a:t>
            </a:r>
          </a:p>
          <a:p>
            <a:endParaRPr lang="en-US" sz="2400" dirty="0">
              <a:latin typeface="Calibri Light"/>
              <a:cs typeface="Calibri"/>
            </a:endParaRPr>
          </a:p>
        </p:txBody>
      </p:sp>
      <p:pic>
        <p:nvPicPr>
          <p:cNvPr id="5" name="Picture 6" descr="A blue and yellow stripe&#10;&#10;Description automatically generated">
            <a:extLst>
              <a:ext uri="{FF2B5EF4-FFF2-40B4-BE49-F238E27FC236}">
                <a16:creationId xmlns:a16="http://schemas.microsoft.com/office/drawing/2014/main" id="{50714CD2-2214-8C11-DFFC-9D3DDCA83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24475"/>
            <a:ext cx="9477375" cy="153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213474"/>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013AC130-1BF3-02CD-D99B-138D17E318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18" y="209991"/>
            <a:ext cx="1797211" cy="167632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AA7B0156-50AA-D9DC-0472-54927211F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24475"/>
            <a:ext cx="9477375" cy="15335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860C6E-9638-6B18-C162-1CF71EF60B83}"/>
              </a:ext>
            </a:extLst>
          </p:cNvPr>
          <p:cNvSpPr txBox="1"/>
          <p:nvPr/>
        </p:nvSpPr>
        <p:spPr>
          <a:xfrm>
            <a:off x="2234326" y="1583723"/>
            <a:ext cx="7719227"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u="sng" dirty="0">
                <a:cs typeface="Calibri"/>
              </a:rPr>
              <a:t>Resource Links</a:t>
            </a:r>
          </a:p>
          <a:p>
            <a:endParaRPr lang="en-US" sz="1600" u="sng">
              <a:cs typeface="Calibri"/>
            </a:endParaRPr>
          </a:p>
          <a:p>
            <a:pPr marL="285750" indent="-285750">
              <a:buFont typeface="Arial"/>
              <a:buChar char="•"/>
            </a:pPr>
            <a:endParaRPr lang="en-US" sz="1600" u="sng">
              <a:cs typeface="Calibri"/>
            </a:endParaRPr>
          </a:p>
          <a:p>
            <a:pPr marL="285750" indent="-285750">
              <a:buFont typeface="Arial"/>
              <a:buChar char="•"/>
            </a:pPr>
            <a:r>
              <a:rPr lang="en-US" sz="1600" u="sng" dirty="0">
                <a:ea typeface="+mn-lt"/>
                <a:cs typeface="+mn-lt"/>
                <a:hlinkClick r:id="rId4">
                  <a:extLst>
                    <a:ext uri="{A12FA001-AC4F-418D-AE19-62706E023703}">
                      <ahyp:hlinkClr xmlns:ahyp="http://schemas.microsoft.com/office/drawing/2018/hyperlinkcolor" val="tx"/>
                    </a:ext>
                  </a:extLst>
                </a:hlinkClick>
              </a:rPr>
              <a:t>https://bush-air.com/bushflying-intro.htm</a:t>
            </a:r>
            <a:endParaRPr lang="en-US" sz="1600" u="sng" dirty="0">
              <a:ea typeface="+mn-lt"/>
              <a:cs typeface="+mn-lt"/>
            </a:endParaRPr>
          </a:p>
          <a:p>
            <a:pPr marL="285750" indent="-285750">
              <a:buFont typeface="Arial"/>
              <a:buChar char="•"/>
            </a:pPr>
            <a:r>
              <a:rPr lang="en-US" sz="1600" u="sng" dirty="0">
                <a:ea typeface="+mn-lt"/>
                <a:cs typeface="+mn-lt"/>
                <a:hlinkClick r:id="rId5">
                  <a:extLst>
                    <a:ext uri="{A12FA001-AC4F-418D-AE19-62706E023703}">
                      <ahyp:hlinkClr xmlns:ahyp="http://schemas.microsoft.com/office/drawing/2018/hyperlinkcolor" val="tx"/>
                    </a:ext>
                  </a:extLst>
                </a:hlinkClick>
              </a:rPr>
              <a:t>https://www.planeandpilotmag.com/news/pilot-talk/plane-facts-bush-planes/</a:t>
            </a:r>
            <a:endParaRPr lang="en-US" sz="1600" u="sng" dirty="0">
              <a:ea typeface="+mn-lt"/>
              <a:cs typeface="+mn-lt"/>
            </a:endParaRPr>
          </a:p>
          <a:p>
            <a:pPr marL="285750" indent="-285750">
              <a:buFont typeface="Arial"/>
              <a:buChar char="•"/>
            </a:pPr>
            <a:r>
              <a:rPr lang="en-US" sz="1600" u="sng" dirty="0">
                <a:ea typeface="+mn-lt"/>
                <a:cs typeface="+mn-lt"/>
                <a:hlinkClick r:id="rId6">
                  <a:extLst>
                    <a:ext uri="{A12FA001-AC4F-418D-AE19-62706E023703}">
                      <ahyp:hlinkClr xmlns:ahyp="http://schemas.microsoft.com/office/drawing/2018/hyperlinkcolor" val="tx"/>
                    </a:ext>
                  </a:extLst>
                </a:hlinkClick>
              </a:rPr>
              <a:t>https://flyaroundalaska.com/bush-pilot/fly-around-alaska-flight-school-bush-planes-remote-regions/</a:t>
            </a:r>
            <a:endParaRPr lang="en-US" sz="1600" u="sng" dirty="0">
              <a:ea typeface="+mn-lt"/>
              <a:cs typeface="+mn-lt"/>
            </a:endParaRPr>
          </a:p>
          <a:p>
            <a:pPr marL="285750" indent="-285750">
              <a:buFont typeface="Arial"/>
              <a:buChar char="•"/>
            </a:pPr>
            <a:r>
              <a:rPr lang="en-US" sz="1600" u="sng" dirty="0">
                <a:ea typeface="+mn-lt"/>
                <a:cs typeface="+mn-lt"/>
                <a:hlinkClick r:id="rId7">
                  <a:extLst>
                    <a:ext uri="{A12FA001-AC4F-418D-AE19-62706E023703}">
                      <ahyp:hlinkClr xmlns:ahyp="http://schemas.microsoft.com/office/drawing/2018/hyperlinkcolor" val="tx"/>
                    </a:ext>
                  </a:extLst>
                </a:hlinkClick>
              </a:rPr>
              <a:t>https://www.businessinsider.com/why-alaska-bush-pilots-are-essential-in-the-state-2022-1?r=US&amp;IR=T</a:t>
            </a:r>
            <a:endParaRPr lang="en-US" sz="1600" u="sng" dirty="0">
              <a:ea typeface="+mn-lt"/>
              <a:cs typeface="+mn-lt"/>
            </a:endParaRPr>
          </a:p>
          <a:p>
            <a:pPr marL="285750" indent="-285750">
              <a:buFont typeface="Arial"/>
              <a:buChar char="•"/>
            </a:pPr>
            <a:r>
              <a:rPr lang="en-US" sz="1600" u="sng" dirty="0">
                <a:ea typeface="+mn-lt"/>
                <a:cs typeface="+mn-lt"/>
                <a:hlinkClick r:id="rId8">
                  <a:extLst>
                    <a:ext uri="{A12FA001-AC4F-418D-AE19-62706E023703}">
                      <ahyp:hlinkClr xmlns:ahyp="http://schemas.microsoft.com/office/drawing/2018/hyperlinkcolor" val="tx"/>
                    </a:ext>
                  </a:extLst>
                </a:hlinkClick>
              </a:rPr>
              <a:t>http://ebushpilot.com/bpc-intro.htm</a:t>
            </a:r>
            <a:endParaRPr lang="en-US" sz="1600" u="sng" dirty="0">
              <a:ea typeface="+mn-lt"/>
              <a:cs typeface="+mn-lt"/>
            </a:endParaRPr>
          </a:p>
          <a:p>
            <a:pPr marL="285750" indent="-285750">
              <a:buFont typeface="Arial"/>
              <a:buChar char="•"/>
            </a:pPr>
            <a:r>
              <a:rPr lang="en-US" sz="1600" u="sng" dirty="0">
                <a:ea typeface="+mn-lt"/>
                <a:cs typeface="+mn-lt"/>
                <a:hlinkClick r:id="rId9">
                  <a:extLst>
                    <a:ext uri="{A12FA001-AC4F-418D-AE19-62706E023703}">
                      <ahyp:hlinkClr xmlns:ahyp="http://schemas.microsoft.com/office/drawing/2018/hyperlinkcolor" val="tx"/>
                    </a:ext>
                  </a:extLst>
                </a:hlinkClick>
              </a:rPr>
              <a:t>https://www.casa.gov.au/resources-and-education/education-and-training/out-n-back/episode-24-pilot-wellbeing#Physicalhealth</a:t>
            </a:r>
            <a:endParaRPr lang="en-US" sz="1600" u="sng" dirty="0">
              <a:ea typeface="+mn-lt"/>
              <a:cs typeface="+mn-lt"/>
            </a:endParaRPr>
          </a:p>
          <a:p>
            <a:pPr algn="ctr"/>
            <a:endParaRPr lang="en-US">
              <a:cs typeface="Calibri"/>
            </a:endParaRPr>
          </a:p>
        </p:txBody>
      </p:sp>
    </p:spTree>
    <p:extLst>
      <p:ext uri="{BB962C8B-B14F-4D97-AF65-F5344CB8AC3E}">
        <p14:creationId xmlns:p14="http://schemas.microsoft.com/office/powerpoint/2010/main" val="293433848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F6C3F-3687-A83B-D436-A3FB29A8BD70}"/>
              </a:ext>
            </a:extLst>
          </p:cNvPr>
          <p:cNvSpPr>
            <a:spLocks noGrp="1"/>
          </p:cNvSpPr>
          <p:nvPr>
            <p:ph type="title"/>
          </p:nvPr>
        </p:nvSpPr>
        <p:spPr/>
        <p:txBody>
          <a:bodyPr>
            <a:normAutofit/>
          </a:bodyPr>
          <a:lstStyle/>
          <a:p>
            <a:pPr algn="ctr"/>
            <a:r>
              <a:rPr lang="en-US" sz="4000" b="1" u="sng" dirty="0">
                <a:cs typeface="Calibri Light"/>
              </a:rPr>
              <a:t>Intro to the GHN Web Portal </a:t>
            </a:r>
            <a:endParaRPr lang="en-US" sz="4000" b="1" u="sng" dirty="0">
              <a:ea typeface="Calibri Light"/>
              <a:cs typeface="Calibri Light"/>
            </a:endParaRPr>
          </a:p>
        </p:txBody>
      </p:sp>
      <p:sp>
        <p:nvSpPr>
          <p:cNvPr id="3" name="Content Placeholder 2">
            <a:extLst>
              <a:ext uri="{FF2B5EF4-FFF2-40B4-BE49-F238E27FC236}">
                <a16:creationId xmlns:a16="http://schemas.microsoft.com/office/drawing/2014/main" id="{742074F2-6BDC-8C7C-AEEB-D9B73B33B991}"/>
              </a:ext>
            </a:extLst>
          </p:cNvPr>
          <p:cNvSpPr>
            <a:spLocks noGrp="1"/>
          </p:cNvSpPr>
          <p:nvPr>
            <p:ph idx="1"/>
          </p:nvPr>
        </p:nvSpPr>
        <p:spPr/>
        <p:txBody>
          <a:bodyPr vert="horz" lIns="91440" tIns="45720" rIns="91440" bIns="45720" rtlCol="0" anchor="t">
            <a:normAutofit/>
          </a:bodyPr>
          <a:lstStyle/>
          <a:p>
            <a:pPr marL="0" indent="0">
              <a:buNone/>
            </a:pPr>
            <a:endParaRPr lang="en-US">
              <a:ea typeface="+mn-lt"/>
              <a:cs typeface="+mn-lt"/>
            </a:endParaRPr>
          </a:p>
          <a:p>
            <a:endParaRPr lang="en-US">
              <a:cs typeface="Calibri"/>
            </a:endParaRPr>
          </a:p>
        </p:txBody>
      </p:sp>
      <p:pic>
        <p:nvPicPr>
          <p:cNvPr id="9218" name="Picture 2">
            <a:extLst>
              <a:ext uri="{FF2B5EF4-FFF2-40B4-BE49-F238E27FC236}">
                <a16:creationId xmlns:a16="http://schemas.microsoft.com/office/drawing/2014/main" id="{B4490F15-9416-F259-65E8-038AA33681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72100"/>
            <a:ext cx="7877175" cy="1485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0497F06-F0D5-C0A6-667D-DB97C9E231B0}"/>
              </a:ext>
            </a:extLst>
          </p:cNvPr>
          <p:cNvSpPr txBox="1"/>
          <p:nvPr/>
        </p:nvSpPr>
        <p:spPr>
          <a:xfrm>
            <a:off x="830283" y="1667493"/>
            <a:ext cx="10980717"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panose="020F0502020204030204"/>
              </a:rPr>
              <a:t>Wings of Hope is in the process of developing a website portal which will house aviation information including a Bush Flying and UAS Toolkit including Program Planning Templates. This will offer the GHN members access to further their Bush Flying Operation initiatives and provide UAS planning information for future drone initiatives. Wings of Hope desires that all partners have access to more:</a:t>
            </a:r>
          </a:p>
          <a:p>
            <a:endParaRPr lang="en-US" sz="2400">
              <a:cs typeface="Calibri" panose="020F0502020204030204"/>
            </a:endParaRPr>
          </a:p>
          <a:p>
            <a:pPr marL="457200" indent="-457200">
              <a:buAutoNum type="arabicPeriod"/>
            </a:pPr>
            <a:r>
              <a:rPr lang="en-US" sz="2400">
                <a:cs typeface="Calibri" panose="020F0502020204030204"/>
              </a:rPr>
              <a:t>Bush Flying Information and Manuals</a:t>
            </a:r>
          </a:p>
          <a:p>
            <a:r>
              <a:rPr lang="en-US" sz="2400">
                <a:cs typeface="Calibri" panose="020F0502020204030204"/>
              </a:rPr>
              <a:t>2.   UAS Development Processes</a:t>
            </a:r>
            <a:endParaRPr lang="en-US" sz="2400"/>
          </a:p>
          <a:p>
            <a:r>
              <a:rPr lang="en-US" sz="2400">
                <a:cs typeface="Calibri" panose="020F0502020204030204"/>
              </a:rPr>
              <a:t>3.   Community within the GHN</a:t>
            </a:r>
          </a:p>
          <a:p>
            <a:endParaRPr lang="en-US" sz="2600">
              <a:cs typeface="Calibri" panose="020F0502020204030204"/>
            </a:endParaRPr>
          </a:p>
          <a:p>
            <a:pPr marL="285750" indent="-285750">
              <a:buFont typeface="Arial"/>
              <a:buChar char="•"/>
            </a:pPr>
            <a:endParaRPr lang="en-US" sz="2600">
              <a:cs typeface="Calibri" panose="020F0502020204030204"/>
            </a:endParaRPr>
          </a:p>
          <a:p>
            <a:endParaRPr lang="en-US">
              <a:cs typeface="Calibri" panose="020F0502020204030204"/>
            </a:endParaRPr>
          </a:p>
          <a:p>
            <a:pPr marL="285750" indent="-285750">
              <a:buFont typeface="Arial"/>
              <a:buChar char="•"/>
            </a:pPr>
            <a:endParaRPr lang="en-US">
              <a:cs typeface="Calibri" panose="020F0502020204030204"/>
            </a:endParaRPr>
          </a:p>
          <a:p>
            <a:pPr marL="285750" indent="-285750">
              <a:buFont typeface="Arial"/>
              <a:buChar char="•"/>
            </a:pPr>
            <a:endParaRPr lang="en-US">
              <a:cs typeface="Calibri" panose="020F0502020204030204"/>
            </a:endParaRPr>
          </a:p>
          <a:p>
            <a:pPr marL="285750" indent="-285750">
              <a:buFont typeface="Arial"/>
              <a:buChar char="•"/>
            </a:pPr>
            <a:endParaRPr lang="en-US">
              <a:cs typeface="Calibri" panose="020F0502020204030204"/>
            </a:endParaRPr>
          </a:p>
        </p:txBody>
      </p:sp>
    </p:spTree>
    <p:extLst>
      <p:ext uri="{BB962C8B-B14F-4D97-AF65-F5344CB8AC3E}">
        <p14:creationId xmlns:p14="http://schemas.microsoft.com/office/powerpoint/2010/main" val="346648206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DD66806-4CD4-65E7-A513-A3F57550BB1F}"/>
              </a:ext>
            </a:extLst>
          </p:cNvPr>
          <p:cNvSpPr>
            <a:spLocks noGrp="1"/>
          </p:cNvSpPr>
          <p:nvPr>
            <p:ph type="ctrTitle"/>
          </p:nvPr>
        </p:nvSpPr>
        <p:spPr>
          <a:xfrm>
            <a:off x="648743" y="834360"/>
            <a:ext cx="3976496" cy="2218945"/>
          </a:xfrm>
        </p:spPr>
        <p:txBody>
          <a:bodyPr>
            <a:normAutofit/>
          </a:bodyPr>
          <a:lstStyle/>
          <a:p>
            <a:pPr algn="l"/>
            <a:r>
              <a:rPr lang="en-US" sz="4400" b="1" dirty="0"/>
              <a:t>Bush Air Operations Manual</a:t>
            </a:r>
          </a:p>
        </p:txBody>
      </p:sp>
      <p:sp>
        <p:nvSpPr>
          <p:cNvPr id="5" name="Subtitle 4">
            <a:extLst>
              <a:ext uri="{FF2B5EF4-FFF2-40B4-BE49-F238E27FC236}">
                <a16:creationId xmlns:a16="http://schemas.microsoft.com/office/drawing/2014/main" id="{7CBD544F-1430-0BAA-9C29-432DB16CE8A7}"/>
              </a:ext>
            </a:extLst>
          </p:cNvPr>
          <p:cNvSpPr>
            <a:spLocks noGrp="1"/>
          </p:cNvSpPr>
          <p:nvPr>
            <p:ph type="subTitle" idx="1"/>
          </p:nvPr>
        </p:nvSpPr>
        <p:spPr>
          <a:xfrm>
            <a:off x="646737" y="3352634"/>
            <a:ext cx="3976496" cy="1521620"/>
          </a:xfrm>
        </p:spPr>
        <p:txBody>
          <a:bodyPr>
            <a:normAutofit fontScale="92500" lnSpcReduction="20000"/>
          </a:bodyPr>
          <a:lstStyle/>
          <a:p>
            <a:pPr algn="l"/>
            <a:endParaRPr lang="en-US"/>
          </a:p>
          <a:p>
            <a:pPr algn="l"/>
            <a:r>
              <a:rPr lang="en-US"/>
              <a:t>Hank Conard</a:t>
            </a:r>
          </a:p>
          <a:p>
            <a:pPr algn="l"/>
            <a:r>
              <a:rPr lang="en-US"/>
              <a:t>Wings of Hope Volunteer</a:t>
            </a:r>
          </a:p>
          <a:p>
            <a:pPr algn="l"/>
            <a:r>
              <a:rPr lang="en-US"/>
              <a:t>September 2023</a:t>
            </a:r>
          </a:p>
        </p:txBody>
      </p:sp>
      <p:pic>
        <p:nvPicPr>
          <p:cNvPr id="1026" name="Picture 2">
            <a:extLst>
              <a:ext uri="{FF2B5EF4-FFF2-40B4-BE49-F238E27FC236}">
                <a16:creationId xmlns:a16="http://schemas.microsoft.com/office/drawing/2014/main" id="{0E908051-E7F4-8320-FD95-FD484F6742F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32285" y="1281644"/>
            <a:ext cx="4723165" cy="38933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yellow stripe&#10;&#10;Description automatically generated">
            <a:extLst>
              <a:ext uri="{FF2B5EF4-FFF2-40B4-BE49-F238E27FC236}">
                <a16:creationId xmlns:a16="http://schemas.microsoft.com/office/drawing/2014/main" id="{46190345-EFC3-ED27-9102-4EFE219E2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72100"/>
            <a:ext cx="7877175"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402306"/>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4107">
            <a:extLst>
              <a:ext uri="{FF2B5EF4-FFF2-40B4-BE49-F238E27FC236}">
                <a16:creationId xmlns:a16="http://schemas.microsoft.com/office/drawing/2014/main" id="{E8D41CF8-5232-42BC-8D05-AFEDE215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56"/>
            <a:ext cx="12192000" cy="6869256"/>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0" name="Rounded Rectangle 5">
            <a:extLst>
              <a:ext uri="{FF2B5EF4-FFF2-40B4-BE49-F238E27FC236}">
                <a16:creationId xmlns:a16="http://schemas.microsoft.com/office/drawing/2014/main" id="{49237091-E62C-4878-AA4C-0B9995AD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A blue logo with white text&#10;&#10;Description automatically generated">
            <a:extLst>
              <a:ext uri="{FF2B5EF4-FFF2-40B4-BE49-F238E27FC236}">
                <a16:creationId xmlns:a16="http://schemas.microsoft.com/office/drawing/2014/main" id="{9D21965F-378E-B840-B63D-CAF29DB236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288" y="2217738"/>
            <a:ext cx="3846513" cy="3579813"/>
          </a:xfrm>
          <a:prstGeom prst="rect">
            <a:avLst/>
          </a:prstGeom>
          <a:extLst>
            <a:ext uri="{909E8E84-426E-40DD-AFC4-6F175D3DCCD1}">
              <a14:hiddenFill xmlns:a14="http://schemas.microsoft.com/office/drawing/2010/main">
                <a:solidFill>
                  <a:srgbClr val="FFFFFF"/>
                </a:solidFill>
              </a14:hiddenFill>
            </a:ext>
          </a:extLst>
        </p:spPr>
      </p:pic>
      <p:pic>
        <p:nvPicPr>
          <p:cNvPr id="4098" name="Picture 2" descr="A plane flying over a green field&#10;&#10;Description automatically generated">
            <a:extLst>
              <a:ext uri="{FF2B5EF4-FFF2-40B4-BE49-F238E27FC236}">
                <a16:creationId xmlns:a16="http://schemas.microsoft.com/office/drawing/2014/main" id="{4D4FA887-D424-8E13-B2DC-A2297E9C0D9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70475" y="2217738"/>
            <a:ext cx="5961063" cy="3579813"/>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9C55EC6-78E1-6D15-0768-614D1444D083}"/>
              </a:ext>
            </a:extLst>
          </p:cNvPr>
          <p:cNvSpPr>
            <a:spLocks noGrp="1"/>
          </p:cNvSpPr>
          <p:nvPr>
            <p:ph type="title"/>
          </p:nvPr>
        </p:nvSpPr>
        <p:spPr>
          <a:xfrm>
            <a:off x="838200" y="180474"/>
            <a:ext cx="10515600" cy="1643563"/>
          </a:xfrm>
        </p:spPr>
        <p:txBody>
          <a:bodyPr vert="horz" lIns="91440" tIns="45720" rIns="91440" bIns="45720" rtlCol="0">
            <a:normAutofit fontScale="90000"/>
          </a:bodyPr>
          <a:lstStyle/>
          <a:p>
            <a:br>
              <a:rPr lang="en-US" sz="2400" u="sng" kern="1200" dirty="0"/>
            </a:br>
            <a:r>
              <a:rPr lang="en-US" sz="2400" b="1" u="sng" kern="1200" dirty="0">
                <a:latin typeface="Calibri"/>
                <a:ea typeface="Calibri"/>
                <a:cs typeface="Calibri"/>
              </a:rPr>
              <a:t>The Mission</a:t>
            </a:r>
            <a:br>
              <a:rPr lang="en-US" sz="2400" kern="1200" dirty="0"/>
            </a:br>
            <a:br>
              <a:rPr lang="en-US" sz="2400" kern="1200" dirty="0"/>
            </a:br>
            <a:r>
              <a:rPr lang="en-US" sz="2400" kern="1200" dirty="0">
                <a:latin typeface="+mj-lt"/>
                <a:ea typeface="+mj-ea"/>
                <a:cs typeface="+mj-cs"/>
              </a:rPr>
              <a:t>Provide a guide to </a:t>
            </a:r>
            <a:r>
              <a:rPr lang="en-US" sz="2400" dirty="0"/>
              <a:t>Wings</a:t>
            </a:r>
            <a:r>
              <a:rPr lang="en-US" sz="2400" kern="1200" dirty="0">
                <a:latin typeface="+mj-lt"/>
                <a:ea typeface="+mj-ea"/>
                <a:cs typeface="+mj-cs"/>
              </a:rPr>
              <a:t> of </a:t>
            </a:r>
            <a:r>
              <a:rPr lang="en-US" sz="2400" dirty="0"/>
              <a:t>Hope</a:t>
            </a:r>
            <a:r>
              <a:rPr lang="en-US" sz="2400" kern="1200" dirty="0">
                <a:latin typeface="+mj-lt"/>
                <a:ea typeface="+mj-ea"/>
                <a:cs typeface="+mj-cs"/>
              </a:rPr>
              <a:t> partners throughout the world looking to provide humanitarian support via a bush air service.</a:t>
            </a:r>
            <a:br>
              <a:rPr lang="en-US" sz="1400" kern="1200" dirty="0"/>
            </a:br>
            <a:br>
              <a:rPr lang="en-US" sz="1400" kern="1200" dirty="0"/>
            </a:br>
            <a:endParaRPr lang="en-US" sz="1400" kern="1200">
              <a:latin typeface="+mj-lt"/>
              <a:ea typeface="+mj-ea"/>
              <a:cs typeface="+mj-cs"/>
            </a:endParaRPr>
          </a:p>
        </p:txBody>
      </p:sp>
    </p:spTree>
    <p:extLst>
      <p:ext uri="{BB962C8B-B14F-4D97-AF65-F5344CB8AC3E}">
        <p14:creationId xmlns:p14="http://schemas.microsoft.com/office/powerpoint/2010/main" val="1682266680"/>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0" name="Rectangle 5139">
            <a:extLst>
              <a:ext uri="{FF2B5EF4-FFF2-40B4-BE49-F238E27FC236}">
                <a16:creationId xmlns:a16="http://schemas.microsoft.com/office/drawing/2014/main" id="{9389D3E0-BA02-41D3-B2AC-8FD6AA893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C55EC6-78E1-6D15-0768-614D1444D083}"/>
              </a:ext>
            </a:extLst>
          </p:cNvPr>
          <p:cNvSpPr>
            <a:spLocks noGrp="1"/>
          </p:cNvSpPr>
          <p:nvPr>
            <p:ph type="title"/>
          </p:nvPr>
        </p:nvSpPr>
        <p:spPr>
          <a:xfrm>
            <a:off x="644237" y="598752"/>
            <a:ext cx="4298971" cy="5918264"/>
          </a:xfrm>
        </p:spPr>
        <p:txBody>
          <a:bodyPr vert="horz" lIns="91440" tIns="45720" rIns="91440" bIns="45720" rtlCol="0" anchor="ctr">
            <a:normAutofit fontScale="90000"/>
          </a:bodyPr>
          <a:lstStyle/>
          <a:p>
            <a:r>
              <a:rPr lang="en-US" sz="2400" b="1" u="sng" kern="1200" dirty="0">
                <a:latin typeface="Calibri"/>
                <a:ea typeface="Calibri"/>
                <a:cs typeface="Calibri"/>
              </a:rPr>
              <a:t>The Method</a:t>
            </a:r>
            <a:br>
              <a:rPr lang="en-US" sz="2100" kern="1200" dirty="0"/>
            </a:br>
            <a:br>
              <a:rPr lang="en-US" sz="2100" kern="1200" dirty="0"/>
            </a:br>
            <a:r>
              <a:rPr lang="en-US" sz="2400" kern="1200" dirty="0">
                <a:latin typeface="+mj-lt"/>
                <a:ea typeface="+mj-ea"/>
                <a:cs typeface="+mj-cs"/>
              </a:rPr>
              <a:t>Utilize a concept of operations model to identify the humanitarian needs as well as the resources, timelines, plans</a:t>
            </a:r>
            <a:r>
              <a:rPr lang="en-US" sz="2400" dirty="0"/>
              <a:t>,</a:t>
            </a:r>
            <a:r>
              <a:rPr lang="en-US" sz="2400" kern="1200" dirty="0">
                <a:latin typeface="+mj-lt"/>
                <a:ea typeface="+mj-ea"/>
                <a:cs typeface="+mj-cs"/>
              </a:rPr>
              <a:t> and risks to meet those needs.</a:t>
            </a:r>
            <a:r>
              <a:rPr lang="en-US" sz="2400" dirty="0"/>
              <a:t> </a:t>
            </a:r>
            <a:r>
              <a:rPr lang="en-US" sz="2400" kern="1200" dirty="0">
                <a:latin typeface="+mj-lt"/>
                <a:ea typeface="+mj-ea"/>
                <a:cs typeface="+mj-cs"/>
              </a:rPr>
              <a:t> </a:t>
            </a:r>
            <a:br>
              <a:rPr lang="en-US" sz="2400" kern="1200" dirty="0"/>
            </a:br>
            <a:br>
              <a:rPr lang="en-US" sz="2400" kern="1200" dirty="0"/>
            </a:br>
            <a:r>
              <a:rPr lang="en-US" sz="2400" kern="1200" dirty="0">
                <a:latin typeface="+mj-lt"/>
                <a:ea typeface="+mj-ea"/>
                <a:cs typeface="+mj-cs"/>
              </a:rPr>
              <a:t>Make the document as brief as possible while providing extensive appendix links to allow partners to drill down on specific topics of interest.</a:t>
            </a:r>
            <a:br>
              <a:rPr lang="en-US" sz="2400" kern="1200" dirty="0"/>
            </a:br>
            <a:br>
              <a:rPr lang="en-US" sz="2400" kern="1200" dirty="0"/>
            </a:br>
            <a:r>
              <a:rPr lang="en-US" sz="2400" kern="1200" dirty="0">
                <a:latin typeface="+mj-lt"/>
                <a:ea typeface="+mj-ea"/>
                <a:cs typeface="+mj-cs"/>
              </a:rPr>
              <a:t>Create a “gap document” to get those with less technical savvy up to speed on aviation basics.</a:t>
            </a:r>
            <a:br>
              <a:rPr lang="en-US" sz="2100" kern="1200" dirty="0"/>
            </a:br>
            <a:br>
              <a:rPr lang="en-US" sz="2100" kern="1200" dirty="0"/>
            </a:br>
            <a:endParaRPr lang="en-US" sz="2100" kern="1200">
              <a:latin typeface="+mj-lt"/>
              <a:ea typeface="+mj-ea"/>
              <a:cs typeface="+mj-cs"/>
            </a:endParaRPr>
          </a:p>
        </p:txBody>
      </p:sp>
      <p:pic>
        <p:nvPicPr>
          <p:cNvPr id="5122" name="Picture 2" descr="A drawing of a plane&#10;&#10;Description automatically generated">
            <a:extLst>
              <a:ext uri="{FF2B5EF4-FFF2-40B4-BE49-F238E27FC236}">
                <a16:creationId xmlns:a16="http://schemas.microsoft.com/office/drawing/2014/main" id="{B01AE9A1-55D5-6BA3-6441-EDC14037DA4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76911" y="1744108"/>
            <a:ext cx="6833848" cy="35365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778D16D1-683F-D04F-9706-B36ECAB1E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0129" y="6331587"/>
            <a:ext cx="521562" cy="4858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 blue and yellow stripe&#10;&#10;Description automatically generated">
            <a:extLst>
              <a:ext uri="{FF2B5EF4-FFF2-40B4-BE49-F238E27FC236}">
                <a16:creationId xmlns:a16="http://schemas.microsoft.com/office/drawing/2014/main" id="{89B78E6B-18AA-28D3-2853-D1B6BB90B5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15" y="5899638"/>
            <a:ext cx="4887791" cy="919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908559"/>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0f3ccf8-44a3-498a-8683-ce4b9f6b5751">
      <UserInfo>
        <DisplayName>Jenna Keith</DisplayName>
        <AccountId>14</AccountId>
        <AccountType/>
      </UserInfo>
      <UserInfo>
        <DisplayName>Everyone</DisplayName>
        <AccountId>9</AccountId>
        <AccountType/>
      </UserInfo>
      <UserInfo>
        <DisplayName>Tiffany Nelson</DisplayName>
        <AccountId>11</AccountId>
        <AccountType/>
      </UserInfo>
      <UserInfo>
        <DisplayName>Wafa Osman</DisplayName>
        <AccountId>19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FD297AF68F70C4BB43D4A0190AD067F" ma:contentTypeVersion="7" ma:contentTypeDescription="Create a new document." ma:contentTypeScope="" ma:versionID="50029a8ec9207e4c0e479e25859bfdc0">
  <xsd:schema xmlns:xsd="http://www.w3.org/2001/XMLSchema" xmlns:xs="http://www.w3.org/2001/XMLSchema" xmlns:p="http://schemas.microsoft.com/office/2006/metadata/properties" xmlns:ns2="964fa9b5-badc-4722-97a7-f111878a7a9e" xmlns:ns3="40f3ccf8-44a3-498a-8683-ce4b9f6b5751" targetNamespace="http://schemas.microsoft.com/office/2006/metadata/properties" ma:root="true" ma:fieldsID="7b9be56a6f09c5d18f031e8df74f4ed4" ns2:_="" ns3:_="">
    <xsd:import namespace="964fa9b5-badc-4722-97a7-f111878a7a9e"/>
    <xsd:import namespace="40f3ccf8-44a3-498a-8683-ce4b9f6b575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4fa9b5-badc-4722-97a7-f111878a7a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f3ccf8-44a3-498a-8683-ce4b9f6b575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A4253B-6C01-48F3-BBDA-2DA7929426F1}">
  <ds:schemaRefs>
    <ds:schemaRef ds:uri="26f819d4-e42c-4da1-af4e-3bd65b370135"/>
    <ds:schemaRef ds:uri="40f3ccf8-44a3-498a-8683-ce4b9f6b5751"/>
    <ds:schemaRef ds:uri="5459bc4a-0688-4dea-a9ac-6d0a5ccda47a"/>
    <ds:schemaRef ds:uri="5a9714b1-00b9-4b6a-bd41-9cb634c9fb5e"/>
    <ds:schemaRef ds:uri="7a79f9dd-20dc-4649-aeab-2bc5d2f8cc0b"/>
    <ds:schemaRef ds:uri="e48df600-e936-40cd-b159-ef8733965a4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DD8434D-756C-45CD-A0A5-BB6FA01714FF}">
  <ds:schemaRefs>
    <ds:schemaRef ds:uri="40f3ccf8-44a3-498a-8683-ce4b9f6b5751"/>
    <ds:schemaRef ds:uri="964fa9b5-badc-4722-97a7-f111878a7a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5992B27-58EE-40BC-9AB4-52CB0F0FB3D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53</Slides>
  <Notes>0</Notes>
  <HiddenSlides>0</HiddenSlide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PowerPoint Presentation</vt:lpstr>
      <vt:lpstr>PowerPoint Presentation</vt:lpstr>
      <vt:lpstr>Agenda</vt:lpstr>
      <vt:lpstr>PowerPoint Presentation</vt:lpstr>
      <vt:lpstr>  Overview </vt:lpstr>
      <vt:lpstr>Intro to the GHN Web Portal </vt:lpstr>
      <vt:lpstr>Bush Air Operations Manual</vt:lpstr>
      <vt:lpstr> The Mission  Provide a guide to Wings of Hope partners throughout the world looking to provide humanitarian support via a bush air service.  </vt:lpstr>
      <vt:lpstr>The Method  Utilize a concept of operations model to identify the humanitarian needs as well as the resources, timelines, plans, and risks to meet those needs.    Make the document as brief as possible while providing extensive appendix links to allow partners to drill down on specific topics of interest.  Create a “gap document” to get those with less technical savvy up to speed on aviation basics.  </vt:lpstr>
      <vt:lpstr>What is Humanitarian Support?</vt:lpstr>
      <vt:lpstr>PowerPoint Presentation</vt:lpstr>
      <vt:lpstr>PowerPoint Presentation</vt:lpstr>
      <vt:lpstr>PowerPoint Presentation</vt:lpstr>
      <vt:lpstr>Some of the Details</vt:lpstr>
      <vt:lpstr>PowerPoint Presentation</vt:lpstr>
      <vt:lpstr>PowerPoint Presentation</vt:lpstr>
      <vt:lpstr>PowerPoint Presentation</vt:lpstr>
      <vt:lpstr>PowerPoint Presentation</vt:lpstr>
      <vt:lpstr>PowerPoint Presentation</vt:lpstr>
      <vt:lpstr>    The Result  Based on extensive consultations from subject matter experts with decades of experience conducting these missions, we have created a user-friendly comprehensive collection of documents that greatly increases the likelihood of success for those who seek to provide humanitarian support via a bush air operation.  </vt:lpstr>
      <vt:lpstr>PowerPoint Presentation</vt:lpstr>
      <vt:lpstr> </vt:lpstr>
      <vt:lpstr>A Definition of "Bush Flying"   "A bush pilot is a person who is able to fly a light to medium size aircraft safely in and out of places that would normally be regarded by most other pilots as "marginal", "too dangerous" or "impossible".                                      -Milne "CC" Pocock -Bush Air -South Africa and USA</vt:lpstr>
      <vt:lpstr>The Past</vt:lpstr>
      <vt:lpstr>The Present</vt:lpstr>
      <vt:lpstr>The Future</vt:lpstr>
      <vt:lpstr>Bush Flying Safety</vt:lpstr>
      <vt:lpstr>Bush Flying Operations and Wellbeing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Scenario Based Discussion:</vt:lpstr>
      <vt:lpstr>Key Takeaways</vt:lpstr>
      <vt:lpstr>Reminders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Wafa Osman</dc:creator>
  <cp:revision>405</cp:revision>
  <dcterms:created xsi:type="dcterms:W3CDTF">2023-01-12T20:47:41Z</dcterms:created>
  <dcterms:modified xsi:type="dcterms:W3CDTF">2023-09-25T16:53:48Z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0x0101006FD297AF68F70C4BB43D4A0190AD067F</vt:lpwstr>
  </property>
  <property fmtid="{D5CDD505-2E9C-101B-9397-08002B2CF9AE}" pid="3" name="MediaServiceImageTags">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bool>false</vt:bool>
  </property>
  <property fmtid="{D5CDD505-2E9C-101B-9397-08002B2CF9AE}" pid="12" name="SharedWithUsers">
    <vt:lpwstr>14;#Wafa Osman;#9;#Tiffany Nelson</vt:lpwstr>
  </property>
</Properties>
</file>